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499.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05"/>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1043" r:id="rId65"/>
    <p:sldId id="1044" r:id="rId66"/>
    <p:sldId id="590" r:id="rId67"/>
    <p:sldId id="49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999" r:id="rId86"/>
    <p:sldId id="1000" r:id="rId87"/>
    <p:sldId id="1001" r:id="rId88"/>
    <p:sldId id="1002" r:id="rId89"/>
    <p:sldId id="1004" r:id="rId90"/>
    <p:sldId id="1005" r:id="rId91"/>
    <p:sldId id="1006" r:id="rId92"/>
    <p:sldId id="1008" r:id="rId93"/>
    <p:sldId id="595" r:id="rId94"/>
    <p:sldId id="539" r:id="rId95"/>
    <p:sldId id="580" r:id="rId96"/>
    <p:sldId id="620" r:id="rId97"/>
    <p:sldId id="1041" r:id="rId98"/>
    <p:sldId id="1040" r:id="rId99"/>
    <p:sldId id="621" r:id="rId100"/>
    <p:sldId id="796" r:id="rId101"/>
    <p:sldId id="931" r:id="rId102"/>
    <p:sldId id="985" r:id="rId103"/>
    <p:sldId id="849" r:id="rId104"/>
    <p:sldId id="800" r:id="rId105"/>
    <p:sldId id="615" r:id="rId106"/>
    <p:sldId id="506" r:id="rId107"/>
    <p:sldId id="803" r:id="rId108"/>
    <p:sldId id="804" r:id="rId109"/>
    <p:sldId id="791" r:id="rId110"/>
    <p:sldId id="793" r:id="rId111"/>
    <p:sldId id="794" r:id="rId112"/>
    <p:sldId id="795" r:id="rId113"/>
    <p:sldId id="616" r:id="rId114"/>
    <p:sldId id="505" r:id="rId115"/>
    <p:sldId id="1017" r:id="rId116"/>
    <p:sldId id="1009" r:id="rId117"/>
    <p:sldId id="1010" r:id="rId118"/>
    <p:sldId id="513" r:id="rId119"/>
    <p:sldId id="618" r:id="rId120"/>
    <p:sldId id="619" r:id="rId121"/>
    <p:sldId id="617" r:id="rId122"/>
    <p:sldId id="502" r:id="rId123"/>
    <p:sldId id="503" r:id="rId124"/>
    <p:sldId id="699" r:id="rId125"/>
    <p:sldId id="504" r:id="rId126"/>
    <p:sldId id="700" r:id="rId127"/>
    <p:sldId id="679" r:id="rId128"/>
    <p:sldId id="940" r:id="rId129"/>
    <p:sldId id="942" r:id="rId130"/>
    <p:sldId id="941" r:id="rId131"/>
    <p:sldId id="677" r:id="rId132"/>
    <p:sldId id="678" r:id="rId133"/>
    <p:sldId id="680" r:id="rId134"/>
    <p:sldId id="507" r:id="rId135"/>
    <p:sldId id="591" r:id="rId136"/>
    <p:sldId id="509" r:id="rId137"/>
    <p:sldId id="510" r:id="rId138"/>
    <p:sldId id="511" r:id="rId139"/>
    <p:sldId id="512" r:id="rId140"/>
    <p:sldId id="527" r:id="rId141"/>
    <p:sldId id="529" r:id="rId142"/>
    <p:sldId id="701" r:id="rId143"/>
    <p:sldId id="853" r:id="rId144"/>
    <p:sldId id="530" r:id="rId145"/>
    <p:sldId id="899" r:id="rId146"/>
    <p:sldId id="702" r:id="rId147"/>
    <p:sldId id="531" r:id="rId148"/>
    <p:sldId id="947" r:id="rId149"/>
    <p:sldId id="948" r:id="rId150"/>
    <p:sldId id="949" r:id="rId151"/>
    <p:sldId id="950" r:id="rId152"/>
    <p:sldId id="644" r:id="rId153"/>
    <p:sldId id="854" r:id="rId154"/>
    <p:sldId id="645" r:id="rId155"/>
    <p:sldId id="855" r:id="rId156"/>
    <p:sldId id="816" r:id="rId157"/>
    <p:sldId id="817" r:id="rId158"/>
    <p:sldId id="545" r:id="rId159"/>
    <p:sldId id="533" r:id="rId160"/>
    <p:sldId id="534" r:id="rId161"/>
    <p:sldId id="542" r:id="rId162"/>
    <p:sldId id="543" r:id="rId163"/>
    <p:sldId id="544" r:id="rId164"/>
    <p:sldId id="546" r:id="rId165"/>
    <p:sldId id="522" r:id="rId166"/>
    <p:sldId id="523" r:id="rId167"/>
    <p:sldId id="809" r:id="rId168"/>
    <p:sldId id="526" r:id="rId169"/>
    <p:sldId id="524" r:id="rId170"/>
    <p:sldId id="525" r:id="rId171"/>
    <p:sldId id="548" r:id="rId172"/>
    <p:sldId id="646" r:id="rId173"/>
    <p:sldId id="647" r:id="rId174"/>
    <p:sldId id="773" r:id="rId175"/>
    <p:sldId id="772" r:id="rId176"/>
    <p:sldId id="789" r:id="rId177"/>
    <p:sldId id="790" r:id="rId178"/>
    <p:sldId id="549" r:id="rId179"/>
    <p:sldId id="550" r:id="rId180"/>
    <p:sldId id="547" r:id="rId181"/>
    <p:sldId id="515" r:id="rId182"/>
    <p:sldId id="516" r:id="rId183"/>
    <p:sldId id="517" r:id="rId184"/>
    <p:sldId id="551" r:id="rId185"/>
    <p:sldId id="554" r:id="rId186"/>
    <p:sldId id="555" r:id="rId187"/>
    <p:sldId id="556" r:id="rId188"/>
    <p:sldId id="557" r:id="rId189"/>
    <p:sldId id="558" r:id="rId190"/>
    <p:sldId id="562" r:id="rId191"/>
    <p:sldId id="563" r:id="rId192"/>
    <p:sldId id="661" r:id="rId193"/>
    <p:sldId id="625" r:id="rId194"/>
    <p:sldId id="559" r:id="rId195"/>
    <p:sldId id="936" r:id="rId196"/>
    <p:sldId id="304" r:id="rId197"/>
    <p:sldId id="560" r:id="rId198"/>
    <p:sldId id="903" r:id="rId199"/>
    <p:sldId id="561" r:id="rId200"/>
    <p:sldId id="564" r:id="rId201"/>
    <p:sldId id="1042" r:id="rId202"/>
    <p:sldId id="826" r:id="rId203"/>
    <p:sldId id="566" r:id="rId204"/>
    <p:sldId id="567" r:id="rId205"/>
    <p:sldId id="832" r:id="rId206"/>
    <p:sldId id="568" r:id="rId207"/>
    <p:sldId id="820" r:id="rId208"/>
    <p:sldId id="821" r:id="rId209"/>
    <p:sldId id="798" r:id="rId210"/>
    <p:sldId id="799" r:id="rId211"/>
    <p:sldId id="666" r:id="rId212"/>
    <p:sldId id="665" r:id="rId213"/>
    <p:sldId id="569" r:id="rId214"/>
    <p:sldId id="944" r:id="rId215"/>
    <p:sldId id="823" r:id="rId216"/>
    <p:sldId id="570" r:id="rId217"/>
    <p:sldId id="864" r:id="rId218"/>
    <p:sldId id="945" r:id="rId219"/>
    <p:sldId id="863" r:id="rId220"/>
    <p:sldId id="806" r:id="rId221"/>
    <p:sldId id="828" r:id="rId222"/>
    <p:sldId id="808" r:id="rId223"/>
    <p:sldId id="807" r:id="rId224"/>
    <p:sldId id="572" r:id="rId225"/>
    <p:sldId id="586" r:id="rId226"/>
    <p:sldId id="827" r:id="rId227"/>
    <p:sldId id="836" r:id="rId228"/>
    <p:sldId id="837" r:id="rId229"/>
    <p:sldId id="573" r:id="rId230"/>
    <p:sldId id="574" r:id="rId231"/>
    <p:sldId id="838" r:id="rId232"/>
    <p:sldId id="839" r:id="rId233"/>
    <p:sldId id="582" r:id="rId234"/>
    <p:sldId id="581" r:id="rId235"/>
    <p:sldId id="859" r:id="rId236"/>
    <p:sldId id="576" r:id="rId237"/>
    <p:sldId id="824" r:id="rId238"/>
    <p:sldId id="577" r:id="rId239"/>
    <p:sldId id="935" r:id="rId240"/>
    <p:sldId id="371" r:id="rId241"/>
    <p:sldId id="575" r:id="rId242"/>
    <p:sldId id="733" r:id="rId243"/>
    <p:sldId id="583" r:id="rId244"/>
    <p:sldId id="584" r:id="rId245"/>
    <p:sldId id="585" r:id="rId246"/>
    <p:sldId id="609" r:id="rId247"/>
    <p:sldId id="610" r:id="rId248"/>
    <p:sldId id="703" r:id="rId249"/>
    <p:sldId id="611" r:id="rId250"/>
    <p:sldId id="612" r:id="rId251"/>
    <p:sldId id="704" r:id="rId252"/>
    <p:sldId id="613" r:id="rId253"/>
    <p:sldId id="705" r:id="rId254"/>
    <p:sldId id="614" r:id="rId255"/>
    <p:sldId id="311" r:id="rId256"/>
    <p:sldId id="934" r:id="rId257"/>
    <p:sldId id="937" r:id="rId258"/>
    <p:sldId id="894" r:id="rId259"/>
    <p:sldId id="312" r:id="rId260"/>
    <p:sldId id="892" r:id="rId261"/>
    <p:sldId id="911" r:id="rId262"/>
    <p:sldId id="912" r:id="rId263"/>
    <p:sldId id="587" r:id="rId264"/>
    <p:sldId id="675" r:id="rId265"/>
    <p:sldId id="588" r:id="rId266"/>
    <p:sldId id="997" r:id="rId267"/>
    <p:sldId id="706" r:id="rId268"/>
    <p:sldId id="589" r:id="rId269"/>
    <p:sldId id="998" r:id="rId270"/>
    <p:sldId id="856" r:id="rId271"/>
    <p:sldId id="857" r:id="rId272"/>
    <p:sldId id="707" r:id="rId273"/>
    <p:sldId id="815" r:id="rId274"/>
    <p:sldId id="979" r:id="rId275"/>
    <p:sldId id="982" r:id="rId276"/>
    <p:sldId id="983" r:id="rId277"/>
    <p:sldId id="975" r:id="rId278"/>
    <p:sldId id="708" r:id="rId279"/>
    <p:sldId id="593" r:id="rId280"/>
    <p:sldId id="709" r:id="rId281"/>
    <p:sldId id="594" r:id="rId282"/>
    <p:sldId id="710" r:id="rId283"/>
    <p:sldId id="607" r:id="rId284"/>
    <p:sldId id="336" r:id="rId285"/>
    <p:sldId id="337" r:id="rId286"/>
    <p:sldId id="748" r:id="rId287"/>
    <p:sldId id="1034" r:id="rId288"/>
    <p:sldId id="622" r:id="rId289"/>
    <p:sldId id="989" r:id="rId290"/>
    <p:sldId id="987" r:id="rId291"/>
    <p:sldId id="623" r:id="rId292"/>
    <p:sldId id="1035" r:id="rId293"/>
    <p:sldId id="990" r:id="rId294"/>
    <p:sldId id="991" r:id="rId295"/>
    <p:sldId id="858" r:id="rId296"/>
    <p:sldId id="627" r:id="rId297"/>
    <p:sldId id="628" r:id="rId298"/>
    <p:sldId id="1036" r:id="rId299"/>
    <p:sldId id="626" r:id="rId300"/>
    <p:sldId id="992" r:id="rId301"/>
    <p:sldId id="1037" r:id="rId302"/>
    <p:sldId id="629" r:id="rId303"/>
    <p:sldId id="1038" r:id="rId304"/>
    <p:sldId id="630" r:id="rId305"/>
    <p:sldId id="1039" r:id="rId306"/>
    <p:sldId id="818" r:id="rId307"/>
    <p:sldId id="631" r:id="rId308"/>
    <p:sldId id="993" r:id="rId309"/>
    <p:sldId id="913" r:id="rId310"/>
    <p:sldId id="632" r:id="rId311"/>
    <p:sldId id="994" r:id="rId312"/>
    <p:sldId id="751" r:id="rId313"/>
    <p:sldId id="352" r:id="rId314"/>
    <p:sldId id="633" r:id="rId315"/>
    <p:sldId id="995" r:id="rId316"/>
    <p:sldId id="996" r:id="rId317"/>
    <p:sldId id="634" r:id="rId318"/>
    <p:sldId id="635" r:id="rId319"/>
    <p:sldId id="368" r:id="rId320"/>
    <p:sldId id="636" r:id="rId321"/>
    <p:sldId id="663" r:id="rId322"/>
    <p:sldId id="664" r:id="rId323"/>
    <p:sldId id="637" r:id="rId324"/>
    <p:sldId id="638" r:id="rId325"/>
    <p:sldId id="712" r:id="rId326"/>
    <p:sldId id="713" r:id="rId327"/>
    <p:sldId id="714" r:id="rId328"/>
    <p:sldId id="904" r:id="rId329"/>
    <p:sldId id="906" r:id="rId330"/>
    <p:sldId id="910" r:id="rId331"/>
    <p:sldId id="379" r:id="rId332"/>
    <p:sldId id="953" r:id="rId333"/>
    <p:sldId id="1018" r:id="rId334"/>
    <p:sldId id="1019" r:id="rId335"/>
    <p:sldId id="1020" r:id="rId336"/>
    <p:sldId id="643" r:id="rId337"/>
    <p:sldId id="642" r:id="rId338"/>
    <p:sldId id="847" r:id="rId339"/>
    <p:sldId id="848" r:id="rId340"/>
    <p:sldId id="640" r:id="rId341"/>
    <p:sldId id="641" r:id="rId342"/>
    <p:sldId id="648" r:id="rId343"/>
    <p:sldId id="649" r:id="rId344"/>
    <p:sldId id="650" r:id="rId345"/>
    <p:sldId id="651" r:id="rId346"/>
    <p:sldId id="652" r:id="rId347"/>
    <p:sldId id="653" r:id="rId348"/>
    <p:sldId id="386" r:id="rId349"/>
    <p:sldId id="654" r:id="rId350"/>
    <p:sldId id="655" r:id="rId351"/>
    <p:sldId id="656" r:id="rId352"/>
    <p:sldId id="397" r:id="rId353"/>
    <p:sldId id="657" r:id="rId354"/>
    <p:sldId id="658" r:id="rId355"/>
    <p:sldId id="659" r:id="rId356"/>
    <p:sldId id="399" r:id="rId357"/>
    <p:sldId id="660" r:id="rId358"/>
    <p:sldId id="829" r:id="rId359"/>
    <p:sldId id="830" r:id="rId360"/>
    <p:sldId id="669" r:id="rId361"/>
    <p:sldId id="670" r:id="rId362"/>
    <p:sldId id="831" r:id="rId363"/>
    <p:sldId id="683" r:id="rId364"/>
    <p:sldId id="684" r:id="rId365"/>
    <p:sldId id="682" r:id="rId366"/>
    <p:sldId id="860" r:id="rId367"/>
    <p:sldId id="671" r:id="rId368"/>
    <p:sldId id="672" r:id="rId369"/>
    <p:sldId id="673" r:id="rId370"/>
    <p:sldId id="674" r:id="rId371"/>
    <p:sldId id="801" r:id="rId372"/>
    <p:sldId id="1012" r:id="rId373"/>
    <p:sldId id="1013" r:id="rId374"/>
    <p:sldId id="1016" r:id="rId375"/>
    <p:sldId id="802" r:id="rId376"/>
    <p:sldId id="914" r:id="rId377"/>
    <p:sldId id="852" r:id="rId378"/>
    <p:sldId id="1015" r:id="rId379"/>
    <p:sldId id="895" r:id="rId380"/>
    <p:sldId id="896" r:id="rId381"/>
    <p:sldId id="978" r:id="rId382"/>
    <p:sldId id="741" r:id="rId383"/>
    <p:sldId id="742" r:id="rId384"/>
    <p:sldId id="743" r:id="rId385"/>
    <p:sldId id="744" r:id="rId386"/>
    <p:sldId id="746" r:id="rId387"/>
    <p:sldId id="745" r:id="rId388"/>
    <p:sldId id="747" r:id="rId389"/>
    <p:sldId id="835" r:id="rId390"/>
    <p:sldId id="686" r:id="rId391"/>
    <p:sldId id="685" r:id="rId392"/>
    <p:sldId id="957" r:id="rId393"/>
    <p:sldId id="719" r:id="rId394"/>
    <p:sldId id="720" r:id="rId395"/>
    <p:sldId id="715" r:id="rId396"/>
    <p:sldId id="716" r:id="rId397"/>
    <p:sldId id="717" r:id="rId398"/>
    <p:sldId id="872" r:id="rId399"/>
    <p:sldId id="721" r:id="rId400"/>
    <p:sldId id="722" r:id="rId401"/>
    <p:sldId id="718" r:id="rId402"/>
    <p:sldId id="723" r:id="rId403"/>
    <p:sldId id="724" r:id="rId404"/>
    <p:sldId id="749" r:id="rId405"/>
    <p:sldId id="915" r:id="rId406"/>
    <p:sldId id="750" r:id="rId407"/>
    <p:sldId id="810" r:id="rId408"/>
    <p:sldId id="811" r:id="rId409"/>
    <p:sldId id="812" r:id="rId410"/>
    <p:sldId id="725" r:id="rId411"/>
    <p:sldId id="726" r:id="rId412"/>
    <p:sldId id="1011" r:id="rId413"/>
    <p:sldId id="727" r:id="rId414"/>
    <p:sldId id="728" r:id="rId415"/>
    <p:sldId id="781" r:id="rId416"/>
    <p:sldId id="1007" r:id="rId417"/>
    <p:sldId id="730" r:id="rId418"/>
    <p:sldId id="775" r:id="rId419"/>
    <p:sldId id="734" r:id="rId420"/>
    <p:sldId id="735" r:id="rId421"/>
    <p:sldId id="738" r:id="rId422"/>
    <p:sldId id="774" r:id="rId423"/>
    <p:sldId id="737" r:id="rId424"/>
    <p:sldId id="740" r:id="rId425"/>
    <p:sldId id="968" r:id="rId426"/>
    <p:sldId id="969" r:id="rId427"/>
    <p:sldId id="986" r:id="rId428"/>
    <p:sldId id="427" r:id="rId429"/>
    <p:sldId id="688" r:id="rId430"/>
    <p:sldId id="689" r:id="rId431"/>
    <p:sldId id="731" r:id="rId432"/>
    <p:sldId id="732" r:id="rId433"/>
    <p:sldId id="758" r:id="rId434"/>
    <p:sldId id="759" r:id="rId435"/>
    <p:sldId id="916" r:id="rId436"/>
    <p:sldId id="917" r:id="rId437"/>
    <p:sldId id="840" r:id="rId438"/>
    <p:sldId id="841" r:id="rId439"/>
    <p:sldId id="939" r:id="rId440"/>
    <p:sldId id="766" r:id="rId441"/>
    <p:sldId id="767" r:id="rId442"/>
    <p:sldId id="776" r:id="rId443"/>
    <p:sldId id="752" r:id="rId444"/>
    <p:sldId id="753" r:id="rId445"/>
    <p:sldId id="764" r:id="rId446"/>
    <p:sldId id="765" r:id="rId447"/>
    <p:sldId id="874" r:id="rId448"/>
    <p:sldId id="946" r:id="rId449"/>
    <p:sldId id="777" r:id="rId450"/>
    <p:sldId id="762" r:id="rId451"/>
    <p:sldId id="763" r:id="rId452"/>
    <p:sldId id="769" r:id="rId453"/>
    <p:sldId id="770" r:id="rId454"/>
    <p:sldId id="873" r:id="rId455"/>
    <p:sldId id="875" r:id="rId456"/>
    <p:sldId id="943" r:id="rId457"/>
    <p:sldId id="755" r:id="rId458"/>
    <p:sldId id="754" r:id="rId459"/>
    <p:sldId id="760" r:id="rId460"/>
    <p:sldId id="952" r:id="rId461"/>
    <p:sldId id="768" r:id="rId462"/>
    <p:sldId id="761" r:id="rId463"/>
    <p:sldId id="861" r:id="rId464"/>
    <p:sldId id="862" r:id="rId465"/>
    <p:sldId id="756" r:id="rId466"/>
    <p:sldId id="771" r:id="rId467"/>
    <p:sldId id="876" r:id="rId468"/>
    <p:sldId id="877" r:id="rId469"/>
    <p:sldId id="778" r:id="rId470"/>
    <p:sldId id="779" r:id="rId471"/>
    <p:sldId id="834" r:id="rId472"/>
    <p:sldId id="780" r:id="rId473"/>
    <p:sldId id="833" r:id="rId474"/>
    <p:sldId id="783" r:id="rId475"/>
    <p:sldId id="880" r:id="rId476"/>
    <p:sldId id="881" r:id="rId477"/>
    <p:sldId id="879" r:id="rId478"/>
    <p:sldId id="866" r:id="rId479"/>
    <p:sldId id="878" r:id="rId480"/>
    <p:sldId id="867" r:id="rId481"/>
    <p:sldId id="868" r:id="rId482"/>
    <p:sldId id="870" r:id="rId483"/>
    <p:sldId id="871" r:id="rId484"/>
    <p:sldId id="869" r:id="rId485"/>
    <p:sldId id="1033" r:id="rId486"/>
    <p:sldId id="1021" r:id="rId487"/>
    <p:sldId id="1022" r:id="rId488"/>
    <p:sldId id="1023" r:id="rId489"/>
    <p:sldId id="1024" r:id="rId490"/>
    <p:sldId id="1025" r:id="rId491"/>
    <p:sldId id="1027" r:id="rId492"/>
    <p:sldId id="1028" r:id="rId493"/>
    <p:sldId id="1029" r:id="rId494"/>
    <p:sldId id="1030" r:id="rId495"/>
    <p:sldId id="1032" r:id="rId496"/>
    <p:sldId id="1031" r:id="rId497"/>
    <p:sldId id="885" r:id="rId498"/>
    <p:sldId id="976" r:id="rId499"/>
    <p:sldId id="933" r:id="rId500"/>
    <p:sldId id="954" r:id="rId501"/>
    <p:sldId id="788" r:id="rId502"/>
    <p:sldId id="988" r:id="rId503"/>
    <p:sldId id="1026" r:id="rId50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6C86"/>
    <a:srgbClr val="2658E6"/>
    <a:srgbClr val="E01E1E"/>
    <a:srgbClr val="C74C49"/>
    <a:srgbClr val="E12F2B"/>
    <a:srgbClr val="FE1212"/>
    <a:srgbClr val="C41A1A"/>
    <a:srgbClr val="D9DD21"/>
    <a:srgbClr val="7EEEE3"/>
    <a:srgbClr val="E1FBF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p:scale>
          <a:sx n="75" d="100"/>
          <a:sy n="75" d="100"/>
        </p:scale>
        <p:origin x="-1830" y="-34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commentAuthors" Target="commentAuthor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presProps" Target="pres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tableStyles" Target="tableStyle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05-09-2019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151</a:t>
            </a:fld>
            <a:endParaRPr lang="en-IN"/>
          </a:p>
        </p:txBody>
      </p:sp>
    </p:spTree>
    <p:extLst>
      <p:ext uri="{BB962C8B-B14F-4D97-AF65-F5344CB8AC3E}">
        <p14:creationId xmlns=""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368</a:t>
            </a:fld>
            <a:endParaRPr lang="en-IN"/>
          </a:p>
        </p:txBody>
      </p:sp>
    </p:spTree>
    <p:extLst>
      <p:ext uri="{BB962C8B-B14F-4D97-AF65-F5344CB8AC3E}">
        <p14:creationId xmlns=""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393</a:t>
            </a:fld>
            <a:endParaRPr lang="en-IN"/>
          </a:p>
        </p:txBody>
      </p:sp>
    </p:spTree>
    <p:extLst>
      <p:ext uri="{BB962C8B-B14F-4D97-AF65-F5344CB8AC3E}">
        <p14:creationId xmlns=""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9/5/2019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9/5/2019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9/5/2019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9/5/2019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xml.rels><?xml version="1.0" encoding="UTF-8" standalone="yes"?>
<Relationships xmlns="http://schemas.openxmlformats.org/package/2006/relationships"><Relationship Id="rId8" Type="http://schemas.openxmlformats.org/officeDocument/2006/relationships/slide" Target="slide113.xml"/><Relationship Id="rId3" Type="http://schemas.openxmlformats.org/officeDocument/2006/relationships/slide" Target="slide50.xml"/><Relationship Id="rId7" Type="http://schemas.openxmlformats.org/officeDocument/2006/relationships/slide" Target="slide105.xml"/><Relationship Id="rId12" Type="http://schemas.openxmlformats.org/officeDocument/2006/relationships/slide" Target="slide126.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96.xml"/><Relationship Id="rId11" Type="http://schemas.openxmlformats.org/officeDocument/2006/relationships/slide" Target="slide124.xml"/><Relationship Id="rId5" Type="http://schemas.openxmlformats.org/officeDocument/2006/relationships/slide" Target="slide93.xml"/><Relationship Id="rId10" Type="http://schemas.openxmlformats.org/officeDocument/2006/relationships/slide" Target="slide121.xml"/><Relationship Id="rId4" Type="http://schemas.openxmlformats.org/officeDocument/2006/relationships/slide" Target="slide66.xml"/><Relationship Id="rId9" Type="http://schemas.openxmlformats.org/officeDocument/2006/relationships/slide" Target="slide1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4.xml"/><Relationship Id="rId13" Type="http://schemas.openxmlformats.org/officeDocument/2006/relationships/slide" Target="slide196.xml"/><Relationship Id="rId3" Type="http://schemas.openxmlformats.org/officeDocument/2006/relationships/slide" Target="slide134.xml"/><Relationship Id="rId7" Type="http://schemas.openxmlformats.org/officeDocument/2006/relationships/slide" Target="slide158.xml"/><Relationship Id="rId12" Type="http://schemas.openxmlformats.org/officeDocument/2006/relationships/slide" Target="slide193.xml"/><Relationship Id="rId2" Type="http://schemas.openxmlformats.org/officeDocument/2006/relationships/slide" Target="slide131.xml"/><Relationship Id="rId1" Type="http://schemas.openxmlformats.org/officeDocument/2006/relationships/slideLayout" Target="../slideLayouts/slideLayout7.xml"/><Relationship Id="rId6" Type="http://schemas.openxmlformats.org/officeDocument/2006/relationships/slide" Target="slide152.xml"/><Relationship Id="rId11" Type="http://schemas.openxmlformats.org/officeDocument/2006/relationships/slide" Target="slide190.xml"/><Relationship Id="rId5" Type="http://schemas.openxmlformats.org/officeDocument/2006/relationships/slide" Target="slide146.xml"/><Relationship Id="rId10" Type="http://schemas.openxmlformats.org/officeDocument/2006/relationships/slide" Target="slide184.xml"/><Relationship Id="rId4" Type="http://schemas.openxmlformats.org/officeDocument/2006/relationships/slide" Target="slide142.xml"/><Relationship Id="rId9" Type="http://schemas.openxmlformats.org/officeDocument/2006/relationships/slide" Target="slide180.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0.xml"/><Relationship Id="rId13" Type="http://schemas.openxmlformats.org/officeDocument/2006/relationships/slide" Target="slide253.xml"/><Relationship Id="rId3" Type="http://schemas.openxmlformats.org/officeDocument/2006/relationships/slide" Target="slide211.xml"/><Relationship Id="rId7" Type="http://schemas.openxmlformats.org/officeDocument/2006/relationships/slide" Target="slide236.xml"/><Relationship Id="rId12" Type="http://schemas.openxmlformats.org/officeDocument/2006/relationships/slide" Target="slide251.xml"/><Relationship Id="rId2" Type="http://schemas.openxmlformats.org/officeDocument/2006/relationships/slide" Target="slide199.xml"/><Relationship Id="rId1" Type="http://schemas.openxmlformats.org/officeDocument/2006/relationships/slideLayout" Target="../slideLayouts/slideLayout7.xml"/><Relationship Id="rId6" Type="http://schemas.openxmlformats.org/officeDocument/2006/relationships/slide" Target="slide233.xml"/><Relationship Id="rId11" Type="http://schemas.openxmlformats.org/officeDocument/2006/relationships/slide" Target="slide248.xml"/><Relationship Id="rId5" Type="http://schemas.openxmlformats.org/officeDocument/2006/relationships/slide" Target="slide229.xml"/><Relationship Id="rId10" Type="http://schemas.openxmlformats.org/officeDocument/2006/relationships/slide" Target="slide246.xml"/><Relationship Id="rId4" Type="http://schemas.openxmlformats.org/officeDocument/2006/relationships/slide" Target="slide213.xml"/><Relationship Id="rId9" Type="http://schemas.openxmlformats.org/officeDocument/2006/relationships/slide" Target="slide24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23.xml"/><Relationship Id="rId13" Type="http://schemas.openxmlformats.org/officeDocument/2006/relationships/slide" Target="slide342.xml"/><Relationship Id="rId3" Type="http://schemas.openxmlformats.org/officeDocument/2006/relationships/slide" Target="slide284.xml"/><Relationship Id="rId7" Type="http://schemas.openxmlformats.org/officeDocument/2006/relationships/slide" Target="slide321.xml"/><Relationship Id="rId12" Type="http://schemas.openxmlformats.org/officeDocument/2006/relationships/slide" Target="slide340.xml"/><Relationship Id="rId2" Type="http://schemas.openxmlformats.org/officeDocument/2006/relationships/slide" Target="slide255.xml"/><Relationship Id="rId1" Type="http://schemas.openxmlformats.org/officeDocument/2006/relationships/slideLayout" Target="../slideLayouts/slideLayout7.xml"/><Relationship Id="rId6" Type="http://schemas.openxmlformats.org/officeDocument/2006/relationships/slide" Target="slide319.xml"/><Relationship Id="rId11" Type="http://schemas.openxmlformats.org/officeDocument/2006/relationships/slide" Target="slide336.xml"/><Relationship Id="rId5" Type="http://schemas.openxmlformats.org/officeDocument/2006/relationships/slide" Target="slide313.xml"/><Relationship Id="rId10" Type="http://schemas.openxmlformats.org/officeDocument/2006/relationships/slide" Target="slide331.xml"/><Relationship Id="rId4" Type="http://schemas.openxmlformats.org/officeDocument/2006/relationships/slide" Target="slide296.xml"/><Relationship Id="rId9" Type="http://schemas.openxmlformats.org/officeDocument/2006/relationships/slide" Target="slide325.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55.xml"/><Relationship Id="rId3" Type="http://schemas.openxmlformats.org/officeDocument/2006/relationships/slide" Target="slide345.xml"/><Relationship Id="rId7" Type="http://schemas.openxmlformats.org/officeDocument/2006/relationships/slide" Target="slide353.xml"/><Relationship Id="rId12" Type="http://schemas.openxmlformats.org/officeDocument/2006/relationships/slide" Target="slide393.xml"/><Relationship Id="rId2" Type="http://schemas.openxmlformats.org/officeDocument/2006/relationships/slide" Target="slide343.xml"/><Relationship Id="rId1" Type="http://schemas.openxmlformats.org/officeDocument/2006/relationships/slideLayout" Target="../slideLayouts/slideLayout7.xml"/><Relationship Id="rId6" Type="http://schemas.openxmlformats.org/officeDocument/2006/relationships/slide" Target="slide351.xml"/><Relationship Id="rId11" Type="http://schemas.openxmlformats.org/officeDocument/2006/relationships/slide" Target="slide370.xml"/><Relationship Id="rId5" Type="http://schemas.openxmlformats.org/officeDocument/2006/relationships/slide" Target="slide349.xml"/><Relationship Id="rId10" Type="http://schemas.openxmlformats.org/officeDocument/2006/relationships/slide" Target="slide368.xml"/><Relationship Id="rId4" Type="http://schemas.openxmlformats.org/officeDocument/2006/relationships/slide" Target="slide347.xml"/><Relationship Id="rId9" Type="http://schemas.openxmlformats.org/officeDocument/2006/relationships/slide" Target="slide361.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a:t>
            </a:r>
            <a:r>
              <a:rPr lang="en-IN" dirty="0" smtClean="0"/>
              <a:t>education, </a:t>
            </a:r>
            <a:r>
              <a:rPr lang="en-US" dirty="0" smtClean="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576824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 xmlns:p14="http://schemas.microsoft.com/office/powerpoint/2010/main" val="197419777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268954052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 xmlns:p14="http://schemas.microsoft.com/office/powerpoint/2010/main" val="165612335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70338005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smtClean="0">
                <a:solidFill>
                  <a:srgbClr val="0077AA"/>
                </a:solidFill>
                <a:latin typeface="Arial" panose="020B0604020202020204" pitchFamily="34" charset="0"/>
                <a:ea typeface="Times New Roman" panose="02020603050405020304" pitchFamily="18" charset="0"/>
              </a:rPr>
              <a:t>SET DEFAULT_STORAGE_ENGINE </a:t>
            </a:r>
            <a:r>
              <a:rPr lang="en-IN" sz="2000" dirty="0" smtClean="0">
                <a:solidFill>
                  <a:schemeClr val="accent5">
                    <a:lumMod val="75000"/>
                  </a:schemeClr>
                </a:solidFill>
                <a:latin typeface="Arial" panose="020B0604020202020204" pitchFamily="34" charset="0"/>
                <a:ea typeface="Times New Roman" panose="02020603050405020304" pitchFamily="18" charset="0"/>
              </a:rPr>
              <a:t>=</a:t>
            </a:r>
            <a:r>
              <a:rPr lang="en-IN" sz="2000" dirty="0" smtClean="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smtClean="0">
                <a:solidFill>
                  <a:srgbClr val="0077AA"/>
                </a:solidFill>
                <a:latin typeface="Arial" panose="020B0604020202020204" pitchFamily="34" charset="0"/>
                <a:ea typeface="Times New Roman" panose="02020603050405020304" pitchFamily="18" charset="0"/>
              </a:rPr>
              <a:t>;</a:t>
            </a:r>
            <a:endParaRPr lang="en-IN" sz="2000"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27992435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9974275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3499630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386802882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152473364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599027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 xmlns:p14="http://schemas.microsoft.com/office/powerpoint/2010/main" val="18526871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 xmlns:p14="http://schemas.microsoft.com/office/powerpoint/2010/main" val="250504884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 xmlns:p14="http://schemas.microsoft.com/office/powerpoint/2010/main" val="197510678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 xmlns:p14="http://schemas.microsoft.com/office/powerpoint/2010/main" val="169650233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857224" y="3435494"/>
            <a:ext cx="7643866" cy="707886"/>
          </a:xfrm>
          <a:prstGeom prst="rect">
            <a:avLst/>
          </a:prstGeom>
        </p:spPr>
        <p:txBody>
          <a:bodyPr wrap="square">
            <a:spAutoFit/>
          </a:bodyPr>
          <a:lstStyle/>
          <a:p>
            <a:r>
              <a:rPr lang="en-US" sz="2000" dirty="0" smtClean="0">
                <a:solidFill>
                  <a:srgbClr val="006C86"/>
                </a:solidFill>
              </a:rPr>
              <a:t>The mysqlshow client can be used to quickly see which databases exist, their tables, or a table's columns or indexes</a:t>
            </a:r>
            <a:endParaRPr lang="en-US" sz="2000" dirty="0">
              <a:solidFill>
                <a:srgbClr val="006C86"/>
              </a:solidFill>
            </a:endParaRPr>
          </a:p>
        </p:txBody>
      </p:sp>
      <p:sp>
        <p:nvSpPr>
          <p:cNvPr id="5" name="Rectangle 4"/>
          <p:cNvSpPr/>
          <p:nvPr/>
        </p:nvSpPr>
        <p:spPr>
          <a:xfrm>
            <a:off x="285720" y="428604"/>
            <a:ext cx="7500990" cy="430887"/>
          </a:xfrm>
          <a:prstGeom prst="rect">
            <a:avLst/>
          </a:prstGeom>
        </p:spPr>
        <p:txBody>
          <a:bodyPr wrap="square">
            <a:spAutoFit/>
          </a:bodyPr>
          <a:lstStyle/>
          <a:p>
            <a:r>
              <a:rPr lang="en-US" sz="2200" dirty="0" smtClean="0">
                <a:solidFill>
                  <a:schemeClr val="accent5">
                    <a:lumMod val="75000"/>
                  </a:schemeClr>
                </a:solidFill>
              </a:rPr>
              <a:t>mysqlshow [</a:t>
            </a:r>
            <a:r>
              <a:rPr lang="en-US" sz="2200" i="1" dirty="0" smtClean="0">
                <a:solidFill>
                  <a:schemeClr val="accent5">
                    <a:lumMod val="75000"/>
                  </a:schemeClr>
                </a:solidFill>
              </a:rPr>
              <a:t>options</a:t>
            </a:r>
            <a:r>
              <a:rPr lang="en-US" sz="2200" dirty="0" smtClean="0">
                <a:solidFill>
                  <a:schemeClr val="accent5">
                    <a:lumMod val="75000"/>
                  </a:schemeClr>
                </a:solidFill>
              </a:rPr>
              <a:t>] [</a:t>
            </a:r>
            <a:r>
              <a:rPr lang="en-US" sz="2200" i="1" dirty="0" smtClean="0">
                <a:solidFill>
                  <a:schemeClr val="accent5">
                    <a:lumMod val="75000"/>
                  </a:schemeClr>
                </a:solidFill>
              </a:rPr>
              <a:t>db_name</a:t>
            </a:r>
            <a:r>
              <a:rPr lang="en-US" sz="2200" dirty="0" smtClean="0">
                <a:solidFill>
                  <a:schemeClr val="accent5">
                    <a:lumMod val="75000"/>
                  </a:schemeClr>
                </a:solidFill>
              </a:rPr>
              <a:t> [</a:t>
            </a:r>
            <a:r>
              <a:rPr lang="en-US" sz="2200" i="1" dirty="0" smtClean="0">
                <a:solidFill>
                  <a:schemeClr val="accent5">
                    <a:lumMod val="75000"/>
                  </a:schemeClr>
                </a:solidFill>
              </a:rPr>
              <a:t>tbl_name</a:t>
            </a:r>
            <a:r>
              <a:rPr lang="en-US" sz="2200" dirty="0" smtClean="0">
                <a:solidFill>
                  <a:schemeClr val="accent5">
                    <a:lumMod val="75000"/>
                  </a:schemeClr>
                </a:solidFill>
              </a:rPr>
              <a:t> [</a:t>
            </a:r>
            <a:r>
              <a:rPr lang="en-US" sz="2200" i="1" dirty="0" smtClean="0">
                <a:solidFill>
                  <a:schemeClr val="accent5">
                    <a:lumMod val="75000"/>
                  </a:schemeClr>
                </a:solidFill>
              </a:rPr>
              <a:t>col_name</a:t>
            </a:r>
            <a:r>
              <a:rPr lang="en-US" sz="2200" dirty="0" smtClean="0">
                <a:solidFill>
                  <a:schemeClr val="accent5">
                    <a:lumMod val="75000"/>
                  </a:schemeClr>
                </a:solidFill>
              </a:rPr>
              <a:t>]]]</a:t>
            </a:r>
            <a:endParaRPr lang="en-US" sz="2200" dirty="0">
              <a:solidFill>
                <a:schemeClr val="accent5">
                  <a:lumMod val="75000"/>
                </a:schemeClr>
              </a:solidFill>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 xmlns:p14="http://schemas.microsoft.com/office/powerpoint/2010/main" val="298077907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235183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 xmlns:p14="http://schemas.microsoft.com/office/powerpoint/2010/main"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 xmlns:p14="http://schemas.microsoft.com/office/powerpoint/2010/main" val="251411929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8420307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 xmlns:p14="http://schemas.microsoft.com/office/powerpoint/2010/main" val="237888119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41328063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24836120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96350664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2619783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426132835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2543098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0</a:t>
            </a:r>
            <a:r>
              <a:rPr lang="en-US" dirty="0" smtClean="0"/>
              <a:t>;</a:t>
            </a:r>
          </a:p>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false</a:t>
            </a:r>
            <a:r>
              <a:rPr lang="en-US" dirty="0" smtClean="0"/>
              <a:t>;</a:t>
            </a:r>
          </a:p>
        </p:txBody>
      </p:sp>
      <p:sp>
        <p:nvSpPr>
          <p:cNvPr id="5" name="Rectangle 4"/>
          <p:cNvSpPr/>
          <p:nvPr/>
        </p:nvSpPr>
        <p:spPr>
          <a:xfrm>
            <a:off x="500034" y="3929066"/>
            <a:ext cx="5286412" cy="369332"/>
          </a:xfrm>
          <a:prstGeom prst="rect">
            <a:avLst/>
          </a:prstGeom>
        </p:spPr>
        <p:txBody>
          <a:bodyPr wrap="square">
            <a:spAutoFit/>
          </a:bodyPr>
          <a:lstStyle/>
          <a:p>
            <a:r>
              <a:rPr lang="en-US" dirty="0" smtClean="0">
                <a:latin typeface="Liberation Mono"/>
              </a:rPr>
              <a:t>Enable/Disable :- </a:t>
            </a:r>
            <a:r>
              <a:rPr lang="en-US" dirty="0" smtClean="0">
                <a:solidFill>
                  <a:srgbClr val="669900"/>
                </a:solidFill>
                <a:latin typeface="Liberation Mono"/>
              </a:rPr>
              <a:t>1</a:t>
            </a:r>
            <a:r>
              <a:rPr lang="en-US" dirty="0" smtClean="0">
                <a:solidFill>
                  <a:srgbClr val="92D050"/>
                </a:solidFill>
                <a:latin typeface="Liberation Mono"/>
              </a:rPr>
              <a:t> </a:t>
            </a:r>
            <a:r>
              <a:rPr lang="en-US" dirty="0" smtClean="0">
                <a:solidFill>
                  <a:srgbClr val="669900"/>
                </a:solidFill>
                <a:latin typeface="Liberation Mono"/>
              </a:rPr>
              <a:t>(for true)  / 0 (for false)</a:t>
            </a:r>
          </a:p>
        </p:txBody>
      </p:sp>
    </p:spTree>
    <p:extLst>
      <p:ext uri="{BB962C8B-B14F-4D97-AF65-F5344CB8AC3E}">
        <p14:creationId xmlns="" xmlns:p14="http://schemas.microsoft.com/office/powerpoint/2010/main" val="23631538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1535575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38059692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5734548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 xmlns:p14="http://schemas.microsoft.com/office/powerpoint/2010/main" val="154514397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7119112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162792400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54608902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416209800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178652179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 xmlns:p14="http://schemas.microsoft.com/office/powerpoint/2010/main" val="10886030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0903718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 xmlns:p14="http://schemas.microsoft.com/office/powerpoint/2010/main" val="162342474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 xmlns:p14="http://schemas.microsoft.com/office/powerpoint/2010/main" val="20729158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372266785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411821967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 xmlns:p14="http://schemas.microsoft.com/office/powerpoint/2010/main" val="268117798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 xmlns:p14="http://schemas.microsoft.com/office/powerpoint/2010/main" val="86179180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310381709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75419733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 xmlns:p14="http://schemas.microsoft.com/office/powerpoint/2010/main" val="17802498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164184691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 xmlns:p14="http://schemas.microsoft.com/office/powerpoint/2010/main" val="208615082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 xmlns:p14="http://schemas.microsoft.com/office/powerpoint/2010/main" val="206949030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258396453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373171254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26543977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51890472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9363209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8955142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17339018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327157225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41576481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4099436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09295650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84384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02525543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351585692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321381581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85373715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934354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95319191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76585321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19862592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314957646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258019711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68650201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738260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33820381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 xmlns:p14="http://schemas.microsoft.com/office/powerpoint/2010/main" val="227059630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381458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173454131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27956704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4301565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0115353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368939650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403529888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98106278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5559229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235818260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 xmlns:p14="http://schemas.microsoft.com/office/powerpoint/2010/main" val="15498642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 xmlns:p14="http://schemas.microsoft.com/office/powerpoint/2010/main" val="415893437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85416391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 xmlns:p14="http://schemas.microsoft.com/office/powerpoint/2010/main" val="59807395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2987459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 xmlns:p14="http://schemas.microsoft.com/office/powerpoint/2010/main" val="96730524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a:t>
            </a:r>
            <a:r>
              <a:rPr lang="en-US" sz="2000" dirty="0" smtClean="0">
                <a:solidFill>
                  <a:srgbClr val="0077AA"/>
                </a:solidFill>
                <a:latin typeface="Liberation Mono"/>
              </a:rPr>
              <a:t>/ </a:t>
            </a:r>
            <a:r>
              <a:rPr lang="en-US" sz="2000" b="1" i="1" dirty="0" smtClean="0">
                <a:solidFill>
                  <a:srgbClr val="0077AA"/>
                </a:solidFill>
                <a:latin typeface="Liberation Mono"/>
              </a:rPr>
              <a:t>A</a:t>
            </a:r>
            <a:r>
              <a:rPr lang="en-US" sz="2000" baseline="-25000" dirty="0" smtClean="0">
                <a:solidFill>
                  <a:srgbClr val="0077AA"/>
                </a:solidFill>
                <a:latin typeface="Liberation Mono"/>
              </a:rPr>
              <a:t>1</a:t>
            </a:r>
            <a:r>
              <a:rPr lang="en-US" sz="2000" dirty="0" smtClean="0">
                <a:solidFill>
                  <a:srgbClr val="0077AA"/>
                </a:solidFill>
                <a:latin typeface="Liberation Mono"/>
              </a:rPr>
              <a:t> [ [as] alias_name], </a:t>
            </a:r>
            <a:r>
              <a:rPr lang="en-US" sz="2000" b="1" i="1" dirty="0" smtClean="0">
                <a:solidFill>
                  <a:srgbClr val="0077AA"/>
                </a:solidFill>
                <a:latin typeface="Liberation Mono"/>
              </a:rPr>
              <a:t>A</a:t>
            </a:r>
            <a:r>
              <a:rPr lang="en-US" sz="2000" baseline="-25000" dirty="0" smtClean="0">
                <a:solidFill>
                  <a:srgbClr val="0077AA"/>
                </a:solidFill>
                <a:latin typeface="Liberation Mono"/>
              </a:rPr>
              <a:t>2</a:t>
            </a:r>
            <a:r>
              <a:rPr lang="en-US" sz="2000" dirty="0" smtClean="0">
                <a:solidFill>
                  <a:srgbClr val="0077AA"/>
                </a:solidFill>
                <a:latin typeface="Liberation Mono"/>
              </a:rPr>
              <a:t> [ [as] alias_name], expressions [ [as] alias_name],... </a:t>
            </a:r>
            <a:r>
              <a:rPr lang="en-US" sz="2000" dirty="0">
                <a:solidFill>
                  <a:srgbClr val="0077AA"/>
                </a:solidFill>
                <a:latin typeface="Liberation Mono"/>
              </a:rPr>
              <a:t>from </a:t>
            </a:r>
            <a:r>
              <a:rPr lang="en-US" sz="2000" dirty="0" smtClean="0">
                <a:solidFill>
                  <a:srgbClr val="0077AA"/>
                </a:solidFill>
                <a:latin typeface="Liberation Mono"/>
              </a:rPr>
              <a:t>&lt;r&gt;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 xmlns:p14="http://schemas.microsoft.com/office/powerpoint/2010/main" val="190194541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 xmlns:p14="http://schemas.microsoft.com/office/powerpoint/2010/main" val="1710746735"/>
      </p:ext>
    </p:extLst>
  </p:cSld>
  <p:clrMapOvr>
    <a:masterClrMapping/>
  </p:clrMapOv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a:t>
            </a:r>
            <a:r>
              <a:rPr lang="en-US" sz="3200" b="1" i="1" dirty="0" smtClean="0">
                <a:solidFill>
                  <a:srgbClr val="FFFF00"/>
                </a:solidFill>
                <a:latin typeface="Arial" pitchFamily="34" charset="0"/>
                <a:cs typeface="Arial" pitchFamily="34" charset="0"/>
              </a:rPr>
              <a:t>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smtClean="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order. This is equivalent to ORDER BY expression </a:t>
            </a:r>
            <a:r>
              <a:rPr lang="en-IN" sz="1600" b="1" i="1" dirty="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a:t>
            </a:r>
            <a:r>
              <a:rPr lang="en-IN" sz="1600" b="1" dirty="0" smtClean="0">
                <a:solidFill>
                  <a:schemeClr val="accent2">
                    <a:lumMod val="50000"/>
                  </a:schemeClr>
                </a:solidFill>
                <a:latin typeface="Arial" panose="020B0604020202020204" pitchFamily="34" charset="0"/>
                <a:cs typeface="Arial" panose="020B0604020202020204" pitchFamily="34" charset="0"/>
              </a:rPr>
              <a:t>Update LIMIT, and </a:t>
            </a:r>
            <a:r>
              <a:rPr lang="en-IN" sz="1600" b="1" dirty="0">
                <a:solidFill>
                  <a:schemeClr val="accent2">
                    <a:lumMod val="50000"/>
                  </a:schemeClr>
                </a:solidFill>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smtClean="0">
                <a:solidFill>
                  <a:schemeClr val="accent2">
                    <a:lumMod val="50000"/>
                  </a:schemeClr>
                </a:solidFill>
              </a:rPr>
              <a:t> "</a:t>
            </a:r>
            <a:r>
              <a:rPr lang="en-IN" sz="2000" dirty="0">
                <a:solidFill>
                  <a:schemeClr val="accent2">
                    <a:lumMod val="50000"/>
                  </a:schemeClr>
                </a:solidFill>
              </a:rPr>
              <a:t>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a:t>
            </a:r>
            <a:r>
              <a:rPr lang="en-IN" sz="2000" b="1" i="1" dirty="0" smtClean="0">
                <a:solidFill>
                  <a:schemeClr val="accent2">
                    <a:lumMod val="50000"/>
                  </a:schemeClr>
                </a:solidFill>
              </a:rPr>
              <a:t>. . ."</a:t>
            </a:r>
            <a:endParaRPr lang="en-IN" sz="2000" b="1" i="1" dirty="0">
              <a:solidFill>
                <a:schemeClr val="accent2">
                  <a:lumMod val="50000"/>
                </a:schemeClr>
              </a:solidFill>
            </a:endParaRPr>
          </a:p>
          <a:p>
            <a:pPr indent="-285750">
              <a:lnSpc>
                <a:spcPct val="150000"/>
              </a:lnSpc>
              <a:buFont typeface="Wingdings" pitchFamily="2" charset="2"/>
              <a:buChar char="v"/>
            </a:pPr>
            <a:r>
              <a:rPr lang="en-IN" sz="2000" dirty="0" smtClean="0">
                <a:solidFill>
                  <a:schemeClr val="accent2">
                    <a:lumMod val="50000"/>
                  </a:schemeClr>
                </a:solidFill>
              </a:rPr>
              <a:t> Tuples </a:t>
            </a:r>
            <a:r>
              <a:rPr lang="en-IN" sz="2000" dirty="0">
                <a:solidFill>
                  <a:schemeClr val="accent2">
                    <a:lumMod val="50000"/>
                  </a:schemeClr>
                </a:solidFill>
              </a:rPr>
              <a:t>are sorted by specified attributes</a:t>
            </a:r>
          </a:p>
          <a:p>
            <a:pPr indent="-285750">
              <a:lnSpc>
                <a:spcPct val="150000"/>
              </a:lnSpc>
              <a:buFont typeface="Wingdings" pitchFamily="2" charset="2"/>
              <a:buChar char="v"/>
            </a:pPr>
            <a:r>
              <a:rPr lang="en-IN" sz="2000" dirty="0" smtClean="0">
                <a:solidFill>
                  <a:schemeClr val="accent2">
                    <a:lumMod val="50000"/>
                  </a:schemeClr>
                </a:solidFill>
              </a:rPr>
              <a:t> Results </a:t>
            </a:r>
            <a:r>
              <a:rPr lang="en-IN" sz="2000" dirty="0">
                <a:solidFill>
                  <a:schemeClr val="accent2">
                    <a:lumMod val="50000"/>
                  </a:schemeClr>
                </a:solidFill>
              </a:rPr>
              <a:t>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first</a:t>
            </a:r>
          </a:p>
          <a:p>
            <a:pPr indent="-285750">
              <a:lnSpc>
                <a:spcPct val="150000"/>
              </a:lnSpc>
              <a:buFont typeface="Wingdings" pitchFamily="2" charset="2"/>
              <a:buChar char="v"/>
            </a:pPr>
            <a:r>
              <a:rPr lang="en-IN" sz="2000" dirty="0" smtClean="0">
                <a:solidFill>
                  <a:schemeClr val="accent2">
                    <a:lumMod val="50000"/>
                  </a:schemeClr>
                </a:solidFill>
              </a:rPr>
              <a:t> Within </a:t>
            </a:r>
            <a:r>
              <a:rPr lang="en-IN" sz="2000" dirty="0">
                <a:solidFill>
                  <a:schemeClr val="accent2">
                    <a:lumMod val="50000"/>
                  </a:schemeClr>
                </a:solidFill>
              </a:rPr>
              <a:t>each value of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results 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 xmlns:p14="http://schemas.microsoft.com/office/powerpoint/2010/main" val="242793776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Tree>
    <p:extLst>
      <p:ext uri="{BB962C8B-B14F-4D97-AF65-F5344CB8AC3E}">
        <p14:creationId xmlns="" xmlns:p14="http://schemas.microsoft.com/office/powerpoint/2010/main" val="228561882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290982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 xmlns:p14="http://schemas.microsoft.com/office/powerpoint/2010/main"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9" name="Rectangle 8"/>
          <p:cNvSpPr/>
          <p:nvPr/>
        </p:nvSpPr>
        <p:spPr>
          <a:xfrm>
            <a:off x="142844" y="3934430"/>
            <a:ext cx="8786874" cy="923330"/>
          </a:xfrm>
          <a:prstGeom prst="rect">
            <a:avLst/>
          </a:prstGeom>
        </p:spPr>
        <p:txBody>
          <a:bodyPr wrap="square">
            <a:spAutoFit/>
          </a:bodyPr>
          <a:lstStyle/>
          <a:p>
            <a:r>
              <a:rPr lang="en-US" dirty="0" smtClean="0"/>
              <a:t>A predicate is a condition expression that evaluates to a boolean value, either true or false. Predicates can be used as follows: In a SELECT statement's </a:t>
            </a:r>
            <a:r>
              <a:rPr lang="en-US" b="1" i="1" dirty="0" smtClean="0">
                <a:solidFill>
                  <a:schemeClr val="accent2">
                    <a:lumMod val="50000"/>
                  </a:schemeClr>
                </a:solidFill>
              </a:rPr>
              <a:t>WHERE</a:t>
            </a:r>
            <a:r>
              <a:rPr lang="en-US" dirty="0" smtClean="0"/>
              <a:t> clause or </a:t>
            </a:r>
            <a:r>
              <a:rPr lang="en-US" b="1" i="1" dirty="0" smtClean="0">
                <a:solidFill>
                  <a:schemeClr val="accent2">
                    <a:lumMod val="50000"/>
                  </a:schemeClr>
                </a:solidFill>
              </a:rPr>
              <a:t>HAVING</a:t>
            </a:r>
            <a:r>
              <a:rPr lang="en-US" dirty="0" smtClean="0"/>
              <a:t> clause to determine which rows are relevant to a particular query.</a:t>
            </a:r>
            <a:endParaRPr lang="en-US" dirty="0"/>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smtClean="0">
                <a:solidFill>
                  <a:schemeClr val="accent2">
                    <a:lumMod val="50000"/>
                  </a:schemeClr>
                </a:solidFill>
              </a:rPr>
              <a:t> r</a:t>
            </a:r>
            <a:r>
              <a:rPr lang="en-US" sz="2000" baseline="-25000" dirty="0" smtClean="0">
                <a:solidFill>
                  <a:schemeClr val="accent2">
                    <a:lumMod val="50000"/>
                  </a:schemeClr>
                </a:solidFill>
              </a:rPr>
              <a:t>i</a:t>
            </a:r>
            <a:r>
              <a:rPr lang="en-US" sz="2000" dirty="0" smtClean="0">
                <a:solidFill>
                  <a:schemeClr val="accent2">
                    <a:lumMod val="50000"/>
                  </a:schemeClr>
                </a:solidFill>
              </a:rPr>
              <a:t> are the relations (tables) </a:t>
            </a:r>
          </a:p>
          <a:p>
            <a:pPr>
              <a:lnSpc>
                <a:spcPct val="150000"/>
              </a:lnSpc>
              <a:buFont typeface="Wingdings" pitchFamily="2" charset="2"/>
              <a:buChar char="v"/>
            </a:pPr>
            <a:r>
              <a:rPr lang="en-US" sz="2000" dirty="0" smtClean="0">
                <a:solidFill>
                  <a:schemeClr val="accent2">
                    <a:lumMod val="50000"/>
                  </a:schemeClr>
                </a:solidFill>
              </a:rPr>
              <a:t> A</a:t>
            </a:r>
            <a:r>
              <a:rPr lang="en-US" sz="2000" baseline="-25000" dirty="0" smtClean="0">
                <a:solidFill>
                  <a:schemeClr val="accent2">
                    <a:lumMod val="50000"/>
                  </a:schemeClr>
                </a:solidFill>
              </a:rPr>
              <a:t>i</a:t>
            </a:r>
            <a:r>
              <a:rPr lang="en-US" sz="2000" dirty="0" smtClean="0">
                <a:solidFill>
                  <a:schemeClr val="accent2">
                    <a:lumMod val="50000"/>
                  </a:schemeClr>
                </a:solidFill>
              </a:rPr>
              <a:t> are attributes (columns) </a:t>
            </a:r>
          </a:p>
          <a:p>
            <a:pPr>
              <a:lnSpc>
                <a:spcPct val="150000"/>
              </a:lnSpc>
              <a:buFont typeface="Wingdings" pitchFamily="2" charset="2"/>
              <a:buChar char="v"/>
            </a:pPr>
            <a:r>
              <a:rPr lang="en-US" sz="2000" dirty="0" smtClean="0">
                <a:solidFill>
                  <a:schemeClr val="accent2">
                    <a:lumMod val="50000"/>
                  </a:schemeClr>
                </a:solidFill>
              </a:rPr>
              <a:t> P is the selection predicate</a:t>
            </a:r>
            <a:endParaRPr lang="en-US" sz="2000" dirty="0">
              <a:solidFill>
                <a:schemeClr val="accent2">
                  <a:lumMod val="50000"/>
                </a:schemeClr>
              </a:solidFill>
            </a:endParaRPr>
          </a:p>
        </p:txBody>
      </p:sp>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eg.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eg.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eg. SELECT NOT 1;</a:t>
                      </a:r>
                    </a:p>
                  </a:txBody>
                  <a:tcPr anchor="ctr"/>
                </a:tc>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409196845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192373735"/>
              </p:ext>
            </p:extLst>
          </p:nvPr>
        </p:nvGraphicFramePr>
        <p:xfrm>
          <a:off x="152400" y="2428868"/>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887705388"/>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313953479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418936452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3680069024"/>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558986064"/>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8621105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 xmlns:p14="http://schemas.microsoft.com/office/powerpoint/2010/main" val="38290251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 xmlns:p14="http://schemas.microsoft.com/office/powerpoint/2010/main" val="188257062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8033925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107019476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 xmlns:p14="http://schemas.microsoft.com/office/powerpoint/2010/main" val="234475752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3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 F</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 </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25000" dirty="0" smtClean="0">
                <a:solidFill>
                  <a:srgbClr val="006C86"/>
                </a:solidFill>
                <a:latin typeface="Verdana" panose="020B0604030504040204" pitchFamily="34" charset="0"/>
                <a:ea typeface="Verdana" panose="020B0604030504040204" pitchFamily="34" charset="0"/>
              </a:rPr>
              <a:t>…..</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30000" dirty="0" smtClean="0">
                <a:solidFill>
                  <a:srgbClr val="006C86"/>
                </a:solidFill>
                <a:latin typeface="Verdana" panose="020B0604030504040204" pitchFamily="34" charset="0"/>
                <a:ea typeface="Verdana" panose="020B0604030504040204" pitchFamily="34" charset="0"/>
              </a:rPr>
              <a:t> </a:t>
            </a:r>
            <a:r>
              <a:rPr lang="en-IN" sz="2800" baseline="30000" dirty="0" smtClean="0">
                <a:solidFill>
                  <a:srgbClr val="006C86"/>
                </a:solidFill>
                <a:latin typeface="Verdana" panose="020B0604030504040204" pitchFamily="34" charset="0"/>
                <a:ea typeface="Verdana" panose="020B0604030504040204" pitchFamily="34" charset="0"/>
              </a:rPr>
              <a:t>(</a:t>
            </a:r>
            <a:r>
              <a:rPr lang="en-IN" sz="2800" b="1" i="1" baseline="30000" dirty="0" smtClean="0">
                <a:solidFill>
                  <a:srgbClr val="006C86"/>
                </a:solidFill>
                <a:latin typeface="Verdana" panose="020B0604030504040204" pitchFamily="34" charset="0"/>
                <a:ea typeface="Verdana" panose="020B0604030504040204" pitchFamily="34" charset="0"/>
              </a:rPr>
              <a:t>r</a:t>
            </a:r>
            <a:r>
              <a:rPr lang="en-IN" sz="2800" baseline="30000" dirty="0" smtClean="0">
                <a:solidFill>
                  <a:srgbClr val="006C86"/>
                </a:solidFill>
                <a:latin typeface="Verdana" panose="020B0604030504040204" pitchFamily="34" charset="0"/>
                <a:ea typeface="Verdana" panose="020B0604030504040204" pitchFamily="34" charset="0"/>
              </a:rPr>
              <a:t>)</a:t>
            </a:r>
            <a:endParaRPr lang="en-IN" sz="2800" baseline="30000" dirty="0">
              <a:solidFill>
                <a:srgbClr val="006C86"/>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379384509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 xmlns:p14="http://schemas.microsoft.com/office/powerpoint/2010/main" val="29971258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5683416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 xmlns:p14="http://schemas.microsoft.com/office/powerpoint/2010/main" val="137288529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 xmlns:p14="http://schemas.microsoft.com/office/powerpoint/2010/main" val="215404171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SELECT-LIST</a:t>
            </a:r>
            <a:r>
              <a:rPr lang="en-US" sz="22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ORDER BY</a:t>
            </a:r>
            <a:r>
              <a:rPr lang="en-US" sz="22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and in the </a:t>
            </a:r>
            <a:r>
              <a:rPr lang="en-US" sz="2200" b="1" dirty="0" smtClean="0">
                <a:solidFill>
                  <a:srgbClr val="527E67"/>
                </a:solidFill>
                <a:latin typeface="Arial" pitchFamily="34" charset="0"/>
                <a:ea typeface="+mj-ea"/>
                <a:cs typeface="Arial" pitchFamily="34" charset="0"/>
              </a:rPr>
              <a:t>HAVING</a:t>
            </a:r>
            <a:r>
              <a:rPr lang="en-US" sz="22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41123976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99665275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4077305590"/>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 xmlns:p14="http://schemas.microsoft.com/office/powerpoint/2010/main" val="360553676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38158378"/>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 xmlns:p14="http://schemas.microsoft.com/office/powerpoint/2010/main" val="7834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84998653"/>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2174102441"/>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71186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903269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 xmlns:p14="http://schemas.microsoft.com/office/powerpoint/2010/main" val="35924807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r>
              <a:rPr lang="en-US" dirty="0" smtClean="0">
                <a:solidFill>
                  <a:srgbClr val="0077AA"/>
                </a:solidFill>
                <a:latin typeface="Liberation Mono"/>
              </a:rPr>
              <a:t>]]</a:t>
            </a:r>
          </a:p>
          <a:p>
            <a:pPr>
              <a:lnSpc>
                <a:spcPct val="150000"/>
              </a:lnSpc>
            </a:pPr>
            <a:r>
              <a:rPr lang="en-US" dirty="0" smtClean="0">
                <a:solidFill>
                  <a:srgbClr val="0077AA"/>
                </a:solidFill>
                <a:latin typeface="Liberation Mono"/>
              </a:rPr>
              <a:t>    [ HAVING having_condition ] </a:t>
            </a:r>
            <a:endParaRPr lang="en-US" dirty="0">
              <a:solidFill>
                <a:srgbClr val="0077AA"/>
              </a:solidFill>
              <a:latin typeface="Liberation Mono"/>
            </a:endParaRPr>
          </a:p>
        </p:txBody>
      </p:sp>
    </p:spTree>
    <p:extLst>
      <p:ext uri="{BB962C8B-B14F-4D97-AF65-F5344CB8AC3E}">
        <p14:creationId xmlns="" xmlns:p14="http://schemas.microsoft.com/office/powerpoint/2010/main" val="140734368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 xmlns:p14="http://schemas.microsoft.com/office/powerpoint/2010/main" val="163375944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 xmlns:p14="http://schemas.microsoft.com/office/powerpoint/2010/main" val="426566084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 xmlns:p14="http://schemas.microsoft.com/office/powerpoint/2010/main" val="114629506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 xmlns:p14="http://schemas.microsoft.com/office/powerpoint/2010/main" val="3118649723"/>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 xmlns:p14="http://schemas.microsoft.com/office/powerpoint/2010/main" val="160337425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91859850"/>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62842086"/>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 xmlns:p14="http://schemas.microsoft.com/office/powerpoint/2010/main" val="2120274538"/>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 xmlns:p14="http://schemas.microsoft.com/office/powerpoint/2010/main" val="11230743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263412930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735188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013676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 xmlns:p14="http://schemas.microsoft.com/office/powerpoint/2010/main" val="1957164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591944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040282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4429467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867614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 xmlns:p14="http://schemas.microsoft.com/office/powerpoint/2010/main" val="8252740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 xmlns:p14="http://schemas.microsoft.com/office/powerpoint/2010/main" val="3813885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 xmlns:p14="http://schemas.microsoft.com/office/powerpoint/2010/main" val="236073090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 xmlns:p14="http://schemas.microsoft.com/office/powerpoint/2010/main" val="170143060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 xmlns:p14="http://schemas.microsoft.com/office/powerpoint/2010/main" val="11230559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 xmlns:p14="http://schemas.microsoft.com/office/powerpoint/2010/main" val="32902620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783013475"/>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533475096"/>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48897667"/>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a:t>
                      </a:r>
                      <a:r>
                        <a:rPr kumimoji="0" lang="en-US" sz="1800" kern="1200" dirty="0" err="1" smtClean="0">
                          <a:solidFill>
                            <a:schemeClr val="tx1"/>
                          </a:solidFill>
                          <a:latin typeface="Arial" pitchFamily="34" charset="0"/>
                          <a:ea typeface="+mn-ea"/>
                          <a:cs typeface="Arial" pitchFamily="34" charset="0"/>
                        </a:rPr>
                        <a:t>mysql</a:t>
                      </a:r>
                      <a:r>
                        <a:rPr kumimoji="0" lang="en-US" sz="1800" kern="1200" dirty="0" smtClean="0">
                          <a:solidFill>
                            <a:schemeClr val="tx1"/>
                          </a:solidFill>
                          <a:latin typeface="Arial" pitchFamily="34" charset="0"/>
                          <a:ea typeface="+mn-ea"/>
                          <a:cs typeface="Arial" pitchFamily="34" charset="0"/>
                        </a:rPr>
                        <a:t>,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21226634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61654188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475107062"/>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9860468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381407"/>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555894142"/>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 xmlns:p14="http://schemas.microsoft.com/office/powerpoint/2010/main" val="212860541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33816543"/>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27656794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 xmlns:p14="http://schemas.microsoft.com/office/powerpoint/2010/main" val="35127623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 xmlns:p14="http://schemas.microsoft.com/office/powerpoint/2010/main" val="381768698"/>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 xmlns:p14="http://schemas.microsoft.com/office/powerpoint/2010/main" val="4049327036"/>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633614632"/>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65160135"/>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79669869"/>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93184418"/>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81656636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48907937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49963047"/>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8137888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 xmlns:p14="http://schemas.microsoft.com/office/powerpoint/2010/main" val="2524787196"/>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14467614"/>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76387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6347508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 xmlns:p14="http://schemas.microsoft.com/office/powerpoint/2010/main" val="107666707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smtClean="0">
                <a:solidFill>
                  <a:schemeClr val="bg2">
                    <a:lumMod val="50000"/>
                  </a:schemeClr>
                </a:solidFill>
              </a:rPr>
              <a:t>Cartesian/Product means</a:t>
            </a:r>
            <a:r>
              <a:rPr lang="en-US" sz="2000" dirty="0" smtClean="0">
                <a:solidFill>
                  <a:schemeClr val="bg2">
                    <a:lumMod val="50000"/>
                  </a:schemeClr>
                </a:solidFill>
              </a:rPr>
              <a:t> Number of Rows present in Table 1 Multiplied by Number of Rows present in Table 2. </a:t>
            </a:r>
          </a:p>
          <a:p>
            <a:endParaRPr lang="en-US" sz="2000" dirty="0" smtClean="0">
              <a:solidFill>
                <a:schemeClr val="bg2">
                  <a:lumMod val="50000"/>
                </a:schemeClr>
              </a:solidFill>
            </a:endParaRPr>
          </a:p>
          <a:p>
            <a:r>
              <a:rPr lang="en-US" sz="2000" dirty="0" smtClean="0">
                <a:solidFill>
                  <a:srgbClr val="E01E1E"/>
                </a:solidFill>
              </a:rPr>
              <a:t>TIP</a:t>
            </a:r>
            <a:r>
              <a:rPr lang="en-US" sz="2000" dirty="0" smtClean="0">
                <a:solidFill>
                  <a:schemeClr val="bg2">
                    <a:lumMod val="50000"/>
                  </a:schemeClr>
                </a:solidFill>
              </a:rPr>
              <a:t>: </a:t>
            </a:r>
            <a:r>
              <a:rPr lang="en-US" sz="2000" b="1" dirty="0" smtClean="0">
                <a:solidFill>
                  <a:schemeClr val="bg2">
                    <a:lumMod val="50000"/>
                  </a:schemeClr>
                </a:solidFill>
              </a:rPr>
              <a:t>Cross Join in MySQL</a:t>
            </a:r>
            <a:r>
              <a:rPr lang="en-US" sz="2000" dirty="0" smtClean="0">
                <a:solidFill>
                  <a:schemeClr val="bg2">
                    <a:lumMod val="50000"/>
                  </a:schemeClr>
                </a:solidFill>
              </a:rPr>
              <a:t> does not require any common column to </a:t>
            </a:r>
            <a:r>
              <a:rPr lang="en-US" sz="2000" b="1" dirty="0" smtClean="0">
                <a:solidFill>
                  <a:schemeClr val="bg2">
                    <a:lumMod val="50000"/>
                  </a:schemeClr>
                </a:solidFill>
              </a:rPr>
              <a:t>join</a:t>
            </a:r>
            <a:r>
              <a:rPr lang="en-US" sz="2000" dirty="0" smtClean="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 xmlns:p14="http://schemas.microsoft.com/office/powerpoint/2010/main" val="2765306214"/>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 xmlns:p14="http://schemas.microsoft.com/office/powerpoint/2010/main" val="13086893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 xmlns:p14="http://schemas.microsoft.com/office/powerpoint/2010/main" val="3515033859"/>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 xmlns:p14="http://schemas.microsoft.com/office/powerpoint/2010/main" val="324718037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smtClean="0">
                <a:solidFill>
                  <a:schemeClr val="bg2">
                    <a:lumMod val="50000"/>
                  </a:schemeClr>
                </a:solidFill>
              </a:rPr>
              <a:t>An </a:t>
            </a:r>
            <a:r>
              <a:rPr lang="en-US" sz="2000" b="1" dirty="0" smtClean="0">
                <a:solidFill>
                  <a:schemeClr val="bg2">
                    <a:lumMod val="50000"/>
                  </a:schemeClr>
                </a:solidFill>
              </a:rPr>
              <a:t>equijoin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with a </a:t>
            </a:r>
            <a:r>
              <a:rPr lang="en-US" sz="2000" b="1" dirty="0" smtClean="0">
                <a:solidFill>
                  <a:schemeClr val="bg2">
                    <a:lumMod val="50000"/>
                  </a:schemeClr>
                </a:solidFill>
              </a:rPr>
              <a:t>join</a:t>
            </a:r>
            <a:r>
              <a:rPr lang="en-US" sz="2000" dirty="0" smtClean="0">
                <a:solidFill>
                  <a:schemeClr val="bg2">
                    <a:lumMod val="50000"/>
                  </a:schemeClr>
                </a:solidFill>
              </a:rPr>
              <a:t> condition containing an equality operator. An </a:t>
            </a:r>
            <a:r>
              <a:rPr lang="en-US" sz="2000" b="1" dirty="0" smtClean="0">
                <a:solidFill>
                  <a:schemeClr val="bg2">
                    <a:lumMod val="50000"/>
                  </a:schemeClr>
                </a:solidFill>
              </a:rPr>
              <a:t>equijoin</a:t>
            </a:r>
            <a:r>
              <a:rPr lang="en-US" sz="2000" dirty="0" smtClean="0">
                <a:solidFill>
                  <a:schemeClr val="bg2">
                    <a:lumMod val="50000"/>
                  </a:schemeClr>
                </a:solidFill>
              </a:rPr>
              <a:t> returns only the rows that have equivalent values for the specified columns. An inner </a:t>
            </a:r>
            <a:r>
              <a:rPr lang="en-US" sz="2000" b="1" dirty="0" smtClean="0">
                <a:solidFill>
                  <a:schemeClr val="bg2">
                    <a:lumMod val="50000"/>
                  </a:schemeClr>
                </a:solidFill>
              </a:rPr>
              <a:t>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of two or more tables that returns only those rows (compared using a comparison operator) that satisfy the </a:t>
            </a:r>
            <a:r>
              <a:rPr lang="en-US" sz="2000" b="1" dirty="0" smtClean="0">
                <a:solidFill>
                  <a:schemeClr val="bg2">
                    <a:lumMod val="50000"/>
                  </a:schemeClr>
                </a:solidFill>
              </a:rPr>
              <a:t>join</a:t>
            </a:r>
            <a:r>
              <a:rPr lang="en-US" sz="2000" dirty="0" smtClean="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 xmlns:p14="http://schemas.microsoft.com/office/powerpoint/2010/main" val="166923153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 xmlns:p14="http://schemas.microsoft.com/office/powerpoint/2010/main" val="2999391625"/>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22076063"/>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 xmlns:p14="http://schemas.microsoft.com/office/powerpoint/2010/main" val="227315212"/>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422146112"/>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 xmlns:p14="http://schemas.microsoft.com/office/powerpoint/2010/main" val="4159649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 xmlns:p14="http://schemas.microsoft.com/office/powerpoint/2010/main" val="3906557571"/>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006C86"/>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006C86"/>
                </a:solidFill>
                <a:latin typeface="Arial" pitchFamily="34" charset="0"/>
                <a:cs typeface="Arial" pitchFamily="34" charset="0"/>
              </a:rPr>
              <a:t>can be used with a </a:t>
            </a:r>
            <a:r>
              <a:rPr lang="en-US" b="1" dirty="0" smtClean="0">
                <a:solidFill>
                  <a:srgbClr val="C74C49"/>
                </a:solidFill>
                <a:latin typeface="Arial" pitchFamily="34" charset="0"/>
                <a:cs typeface="Arial" pitchFamily="34" charset="0"/>
              </a:rPr>
              <a:t>LEFT OUTER</a:t>
            </a:r>
            <a:r>
              <a:rPr lang="en-US" b="1" dirty="0" smtClean="0">
                <a:solidFill>
                  <a:srgbClr val="006C86"/>
                </a:solidFill>
                <a:latin typeface="Arial" pitchFamily="34" charset="0"/>
                <a:cs typeface="Arial" pitchFamily="34" charset="0"/>
              </a:rPr>
              <a:t> join, </a:t>
            </a:r>
            <a:r>
              <a:rPr lang="en-US" dirty="0" smtClean="0">
                <a:solidFill>
                  <a:srgbClr val="006C86"/>
                </a:solidFill>
                <a:latin typeface="Arial" pitchFamily="34" charset="0"/>
                <a:cs typeface="Arial" pitchFamily="34" charset="0"/>
              </a:rPr>
              <a:t>or</a:t>
            </a:r>
            <a:r>
              <a:rPr lang="en-US" b="1" dirty="0" smtClean="0">
                <a:solidFill>
                  <a:srgbClr val="006C86"/>
                </a:solidFill>
                <a:latin typeface="Arial" pitchFamily="34" charset="0"/>
                <a:cs typeface="Arial" pitchFamily="34" charset="0"/>
              </a:rPr>
              <a:t> a </a:t>
            </a:r>
            <a:r>
              <a:rPr lang="en-US" b="1" dirty="0" smtClean="0">
                <a:solidFill>
                  <a:srgbClr val="C74C49"/>
                </a:solidFill>
                <a:latin typeface="Arial" pitchFamily="34" charset="0"/>
                <a:cs typeface="Arial" pitchFamily="34" charset="0"/>
              </a:rPr>
              <a:t>RIGHT OUTER </a:t>
            </a:r>
            <a:r>
              <a:rPr lang="en-US" b="1" dirty="0" smtClean="0">
                <a:solidFill>
                  <a:srgbClr val="006C86"/>
                </a:solidFill>
                <a:latin typeface="Arial" pitchFamily="34" charset="0"/>
                <a:cs typeface="Arial" pitchFamily="34" charset="0"/>
              </a:rPr>
              <a:t>join</a:t>
            </a:r>
            <a:r>
              <a:rPr lang="en-US" dirty="0" smtClean="0">
                <a:solidFill>
                  <a:srgbClr val="006C86"/>
                </a:solidFill>
                <a:latin typeface="Arial" pitchFamily="34" charset="0"/>
                <a:cs typeface="Arial" pitchFamily="34" charset="0"/>
              </a:rPr>
              <a:t>.</a:t>
            </a:r>
            <a:endParaRPr lang="en-US" dirty="0">
              <a:solidFill>
                <a:srgbClr val="006C86"/>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3138291457"/>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 xmlns:p14="http://schemas.microsoft.com/office/powerpoint/2010/main" val="637852599"/>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
        <p:nvSpPr>
          <p:cNvPr id="4" name="Rectangle 3"/>
          <p:cNvSpPr/>
          <p:nvPr/>
        </p:nvSpPr>
        <p:spPr>
          <a:xfrm>
            <a:off x="142844" y="357166"/>
            <a:ext cx="6858048" cy="430887"/>
          </a:xfrm>
          <a:prstGeom prst="rect">
            <a:avLst/>
          </a:prstGeom>
        </p:spPr>
        <p:txBody>
          <a:bodyPr wrap="square">
            <a:spAutoFit/>
          </a:bodyPr>
          <a:lstStyle/>
          <a:p>
            <a:r>
              <a:rPr lang="en-US" sz="2200" dirty="0" smtClean="0">
                <a:solidFill>
                  <a:schemeClr val="accent4">
                    <a:lumMod val="50000"/>
                  </a:schemeClr>
                </a:solidFill>
                <a:latin typeface="Arial" pitchFamily="34" charset="0"/>
                <a:cs typeface="Arial" pitchFamily="34" charset="0"/>
              </a:rPr>
              <a:t>The ON clause is required for a right or left outer join.</a:t>
            </a:r>
            <a:endParaRPr lang="en-US" sz="2200" dirty="0">
              <a:solidFill>
                <a:schemeClr val="accent4">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1387879498"/>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515166831"/>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3416029874"/>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9781476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685010817"/>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86535929"/>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413848831"/>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 xmlns:p14="http://schemas.microsoft.com/office/powerpoint/2010/main" val="4034568701"/>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 xmlns:p14="http://schemas.microsoft.com/office/powerpoint/2010/main" val="1993342127"/>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 xmlns:p14="http://schemas.microsoft.com/office/powerpoint/2010/main" val="3299127102"/>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 xmlns:p14="http://schemas.microsoft.com/office/powerpoint/2010/main" val="3389791968"/>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 xmlns:p14="http://schemas.microsoft.com/office/powerpoint/2010/main" val="3881707447"/>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 xmlns:p14="http://schemas.microsoft.com/office/powerpoint/2010/main" val="18921880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41486658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120947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 xmlns:p14="http://schemas.microsoft.com/office/powerpoint/2010/main" val="5120182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486560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90538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2077702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55656205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 xmlns:p14="http://schemas.microsoft.com/office/powerpoint/2010/main" val="39219545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923330"/>
          </a:xfrm>
          <a:prstGeom prst="rect">
            <a:avLst/>
          </a:prstGeom>
        </p:spPr>
        <p:txBody>
          <a:bodyPr wrap="square">
            <a:spAutoFit/>
          </a:bodyPr>
          <a:lstStyle/>
          <a:p>
            <a:r>
              <a:rPr lang="en-IN" dirty="0">
                <a:solidFill>
                  <a:srgbClr val="222426"/>
                </a:solidFill>
                <a:latin typeface="Arial" panose="020B0604020202020204" pitchFamily="34" charset="0"/>
                <a:cs typeface="Arial" panose="020B0604020202020204" pitchFamily="34" charset="0"/>
              </a:rPr>
              <a:t>Suppose a manufacturing company stores the employee details in a table named </a:t>
            </a:r>
            <a:r>
              <a:rPr lang="en-IN" dirty="0" smtClean="0">
                <a:solidFill>
                  <a:srgbClr val="222426"/>
                </a:solidFill>
                <a:latin typeface="Arial" panose="020B0604020202020204" pitchFamily="34" charset="0"/>
                <a:cs typeface="Arial" panose="020B0604020202020204" pitchFamily="34" charset="0"/>
              </a:rPr>
              <a:t>EMP that </a:t>
            </a:r>
            <a:r>
              <a:rPr lang="en-IN" dirty="0">
                <a:solidFill>
                  <a:srgbClr val="222426"/>
                </a:solidFill>
                <a:latin typeface="Arial" panose="020B0604020202020204" pitchFamily="34" charset="0"/>
                <a:cs typeface="Arial" panose="020B0604020202020204" pitchFamily="34" charset="0"/>
              </a:rPr>
              <a:t>has </a:t>
            </a:r>
            <a:r>
              <a:rPr lang="en-IN" dirty="0" smtClean="0">
                <a:solidFill>
                  <a:srgbClr val="222426"/>
                </a:solidFill>
                <a:latin typeface="Arial" panose="020B0604020202020204" pitchFamily="34" charset="0"/>
                <a:cs typeface="Arial" panose="020B0604020202020204" pitchFamily="34" charset="0"/>
              </a:rPr>
              <a:t>following attributes</a:t>
            </a:r>
            <a:r>
              <a:rPr lang="en-IN" dirty="0">
                <a:solidFill>
                  <a:srgbClr val="222426"/>
                </a:solidFill>
                <a:latin typeface="Arial" panose="020B0604020202020204" pitchFamily="34" charset="0"/>
                <a:cs typeface="Arial" panose="020B0604020202020204" pitchFamily="34" charset="0"/>
              </a:rPr>
              <a:t>: </a:t>
            </a:r>
            <a:r>
              <a:rPr lang="en-IN" dirty="0" smtClean="0">
                <a:solidFill>
                  <a:srgbClr val="222426"/>
                </a:solidFill>
                <a:latin typeface="Arial" panose="020B0604020202020204" pitchFamily="34" charset="0"/>
                <a:cs typeface="Arial" panose="020B0604020202020204" pitchFamily="34" charset="0"/>
              </a:rPr>
              <a:t>ID, FIRSTNAME, ADDRESS, and </a:t>
            </a:r>
            <a:r>
              <a:rPr lang="en-IN" dirty="0">
                <a:latin typeface="Arial" panose="020B0604020202020204" pitchFamily="34" charset="0"/>
                <a:cs typeface="Arial" panose="020B0604020202020204" pitchFamily="34" charset="0"/>
              </a:rPr>
              <a:t>DEPTNO </a:t>
            </a:r>
            <a:r>
              <a:rPr lang="en-IN" dirty="0" smtClean="0">
                <a:solidFill>
                  <a:srgbClr val="222426"/>
                </a:solidFill>
                <a:latin typeface="Arial" panose="020B0604020202020204" pitchFamily="34" charset="0"/>
                <a:cs typeface="Arial" panose="020B0604020202020204" pitchFamily="34" charset="0"/>
              </a:rPr>
              <a:t>for storing  department details </a:t>
            </a:r>
            <a:r>
              <a:rPr lang="en-IN" dirty="0">
                <a:solidFill>
                  <a:srgbClr val="222426"/>
                </a:solidFill>
                <a:latin typeface="Arial" panose="020B0604020202020204" pitchFamily="34" charset="0"/>
                <a:cs typeface="Arial" panose="020B0604020202020204" pitchFamily="34" charset="0"/>
              </a:rPr>
              <a:t>in which the employee works.</a:t>
            </a:r>
            <a:endParaRPr lang="en-IN" dirty="0">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627278650"/>
              </p:ext>
            </p:extLst>
          </p:nvPr>
        </p:nvGraphicFramePr>
        <p:xfrm>
          <a:off x="186264" y="2043175"/>
          <a:ext cx="8805336" cy="3612896"/>
        </p:xfrm>
        <a:graphic>
          <a:graphicData uri="http://schemas.openxmlformats.org/drawingml/2006/table">
            <a:tbl>
              <a:tblPr firstRow="1" bandRow="1">
                <a:tableStyleId>{5940675A-B579-460E-94D1-54222C63F5DA}</a:tableStyleId>
              </a:tblPr>
              <a:tblGrid>
                <a:gridCol w="2201334"/>
                <a:gridCol w="2201334"/>
                <a:gridCol w="2201334"/>
                <a:gridCol w="2201334"/>
              </a:tblGrid>
              <a:tr h="516128">
                <a:tc>
                  <a:txBody>
                    <a:bodyPr/>
                    <a:lstStyle/>
                    <a:p>
                      <a:pPr algn="ctr"/>
                      <a:r>
                        <a:rPr lang="en-IN" dirty="0" smtClean="0"/>
                        <a:t>ID</a:t>
                      </a:r>
                      <a:endParaRPr lang="en-IN" dirty="0"/>
                    </a:p>
                  </a:txBody>
                  <a:tcPr anchor="ctr"/>
                </a:tc>
                <a:tc>
                  <a:txBody>
                    <a:bodyPr/>
                    <a:lstStyle/>
                    <a:p>
                      <a:pPr algn="ctr"/>
                      <a:r>
                        <a:rPr lang="en-IN" dirty="0" smtClean="0"/>
                        <a:t>FIRSTNAME</a:t>
                      </a:r>
                      <a:endParaRPr lang="en-IN" dirty="0"/>
                    </a:p>
                  </a:txBody>
                  <a:tcPr anchor="ctr"/>
                </a:tc>
                <a:tc>
                  <a:txBody>
                    <a:bodyPr/>
                    <a:lstStyle/>
                    <a:p>
                      <a:pPr algn="ctr"/>
                      <a:r>
                        <a:rPr lang="en-IN" dirty="0" smtClean="0"/>
                        <a:t>ADDRESS</a:t>
                      </a:r>
                      <a:endParaRPr lang="en-IN" dirty="0"/>
                    </a:p>
                  </a:txBody>
                  <a:tcPr anchor="ctr"/>
                </a:tc>
                <a:tc>
                  <a:txBody>
                    <a:bodyPr/>
                    <a:lstStyle/>
                    <a:p>
                      <a:pPr algn="ctr"/>
                      <a:r>
                        <a:rPr lang="en-IN" sz="1800" dirty="0" smtClean="0">
                          <a:latin typeface="Arial" panose="020B0604020202020204" pitchFamily="34" charset="0"/>
                          <a:cs typeface="Arial" panose="020B0604020202020204" pitchFamily="34" charset="0"/>
                        </a:rPr>
                        <a:t>DEPTNO</a:t>
                      </a:r>
                      <a:r>
                        <a:rPr lang="en-IN" sz="1800" baseline="0" dirty="0" smtClean="0">
                          <a:latin typeface="Arial" panose="020B0604020202020204" pitchFamily="34" charset="0"/>
                          <a:cs typeface="Arial" panose="020B0604020202020204" pitchFamily="34" charset="0"/>
                        </a:rPr>
                        <a:t> (NN)</a:t>
                      </a:r>
                      <a:endParaRPr lang="en-IN" dirty="0"/>
                    </a:p>
                  </a:txBody>
                  <a:tcPr anchor="ct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t>2</a:t>
                      </a:r>
                      <a:endParaRPr lang="en-IN" dirty="0"/>
                    </a:p>
                  </a:txBody>
                  <a:tcPr anchor="ctr"/>
                </a:tc>
                <a:tc>
                  <a:txBody>
                    <a:bodyPr/>
                    <a:lstStyle/>
                    <a:p>
                      <a:r>
                        <a:rPr lang="en-IN" dirty="0" smtClean="0"/>
                        <a:t>NILESH</a:t>
                      </a:r>
                      <a:endParaRPr lang="en-IN" dirty="0"/>
                    </a:p>
                  </a:txBody>
                  <a:tcPr anchor="ctr"/>
                </a:tc>
                <a:tc>
                  <a:txBody>
                    <a:bodyPr/>
                    <a:lstStyle/>
                    <a:p>
                      <a:r>
                        <a:rPr lang="en-IN" dirty="0" smtClean="0"/>
                        <a:t>BARODA</a:t>
                      </a:r>
                      <a:endParaRPr lang="en-IN" dirty="0"/>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30</a:t>
                      </a:r>
                      <a:endParaRPr lang="en-IN" dirty="0"/>
                    </a:p>
                  </a:txBody>
                  <a:tcPr/>
                </a:tc>
              </a:tr>
              <a:tr h="516128">
                <a:tc>
                  <a:txBody>
                    <a:bodyPr/>
                    <a:lstStyle/>
                    <a:p>
                      <a:pPr algn="ctr"/>
                      <a:r>
                        <a:rPr lang="en-IN" dirty="0" smtClean="0"/>
                        <a:t>4</a:t>
                      </a:r>
                      <a:endParaRPr lang="en-IN" dirty="0"/>
                    </a:p>
                  </a:txBody>
                  <a:tcPr anchor="ctr"/>
                </a:tc>
                <a:tc>
                  <a:txBody>
                    <a:bodyPr/>
                    <a:lstStyle/>
                    <a:p>
                      <a:r>
                        <a:rPr lang="en-IN" dirty="0" smtClean="0"/>
                        <a:t>RAJESH</a:t>
                      </a:r>
                      <a:endParaRPr lang="en-IN" dirty="0"/>
                    </a:p>
                  </a:txBody>
                  <a:tcPr anchor="ctr"/>
                </a:tc>
                <a:tc>
                  <a:txBody>
                    <a:bodyPr/>
                    <a:lstStyle/>
                    <a:p>
                      <a:r>
                        <a:rPr lang="en-IN" dirty="0" smtClean="0"/>
                        <a:t>MUMBAI</a:t>
                      </a:r>
                      <a:endParaRPr lang="en-IN" dirty="0"/>
                    </a:p>
                  </a:txBody>
                  <a:tcPr/>
                </a:tc>
                <a:tc>
                  <a:txBody>
                    <a:bodyPr/>
                    <a:lstStyle/>
                    <a:p>
                      <a:pPr algn="ctr"/>
                      <a:r>
                        <a:rPr lang="en-IN" dirty="0" smtClean="0"/>
                        <a:t>10</a:t>
                      </a:r>
                      <a:endParaRPr lang="en-IN" dirty="0"/>
                    </a:p>
                  </a:txBody>
                  <a:tcPr/>
                </a:tc>
              </a:tr>
            </a:tbl>
          </a:graphicData>
        </a:graphic>
      </p:graphicFrame>
    </p:spTree>
    <p:extLst>
      <p:ext uri="{BB962C8B-B14F-4D97-AF65-F5344CB8AC3E}">
        <p14:creationId xmlns="" xmlns:p14="http://schemas.microsoft.com/office/powerpoint/2010/main" val="6265319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20805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Suppose a new employee joins the company, who is under training and currently not assigned to any department then we would not be able to insert the data into the table if </a:t>
            </a:r>
            <a:r>
              <a:rPr lang="en-IN" sz="2000" dirty="0" smtClean="0">
                <a:latin typeface="Arial" panose="020B0604020202020204" pitchFamily="34" charset="0"/>
                <a:cs typeface="Arial" panose="020B0604020202020204" pitchFamily="34" charset="0"/>
              </a:rPr>
              <a:t>DEPTNO </a:t>
            </a:r>
            <a:r>
              <a:rPr lang="en-IN" sz="2000" dirty="0">
                <a:latin typeface="Arial" panose="020B0604020202020204" pitchFamily="34" charset="0"/>
                <a:cs typeface="Arial" panose="020B0604020202020204" pitchFamily="34" charset="0"/>
              </a:rPr>
              <a:t>field doesn’t allow nulls.</a:t>
            </a:r>
          </a:p>
        </p:txBody>
      </p:sp>
      <p:sp>
        <p:nvSpPr>
          <p:cNvPr id="3" name="Rectangle 2"/>
          <p:cNvSpPr/>
          <p:nvPr/>
        </p:nvSpPr>
        <p:spPr>
          <a:xfrm>
            <a:off x="152400" y="2172831"/>
            <a:ext cx="8839200" cy="224676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IN" sz="2000" dirty="0">
                <a:latin typeface="Arial" panose="020B0604020202020204" pitchFamily="34" charset="0"/>
                <a:cs typeface="Arial" panose="020B0604020202020204" pitchFamily="34" charset="0"/>
              </a:rPr>
              <a:t>In the above table EMP we have two rows for employee RAMESH as he belongs to two departments of the company. If we want to update the address of RAMESH then we have to update the same in two rows or the data will become inconsistent. If somehow, the correct address gets updated in one department but not in other then as per the database, RAMESH would be having two different addresses, which is not correct and would lead to inconsistent data.</a:t>
            </a:r>
          </a:p>
        </p:txBody>
      </p:sp>
      <p:sp>
        <p:nvSpPr>
          <p:cNvPr id="5" name="Rectangle 4"/>
          <p:cNvSpPr/>
          <p:nvPr/>
        </p:nvSpPr>
        <p:spPr>
          <a:xfrm>
            <a:off x="152400" y="4696361"/>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IN" sz="2000" dirty="0">
                <a:latin typeface="Arial" panose="020B0604020202020204" pitchFamily="34" charset="0"/>
                <a:cs typeface="Arial" panose="020B0604020202020204" pitchFamily="34" charset="0"/>
              </a:rPr>
              <a:t>Suppose, if at a point of time the company closes the department 20 then deleting the rows that are having DEPTNO as 20 would also delete the information of employee Maggie since she is assigned only to this department.</a:t>
            </a:r>
          </a:p>
        </p:txBody>
      </p:sp>
    </p:spTree>
    <p:extLst>
      <p:ext uri="{BB962C8B-B14F-4D97-AF65-F5344CB8AC3E}">
        <p14:creationId xmlns="" xmlns:p14="http://schemas.microsoft.com/office/powerpoint/2010/main" val="22408683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 xmlns:p14="http://schemas.microsoft.com/office/powerpoint/2010/main" val="2779365987"/>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1477927"/>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459060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 xmlns:p14="http://schemas.microsoft.com/office/powerpoint/2010/main" val="3446041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89723082"/>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444856781"/>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6501712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8402470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0666634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7017902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52486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5883917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371164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 xmlns:p14="http://schemas.microsoft.com/office/powerpoint/2010/main" val="9755666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 xmlns:p14="http://schemas.microsoft.com/office/powerpoint/2010/main" val="154391587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38679953"/>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28760921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58445707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smtClean="0">
                <a:solidFill>
                  <a:srgbClr val="006C86"/>
                </a:solidFill>
                <a:latin typeface="arial" panose="020B0604020202020204" pitchFamily="34" charset="0"/>
              </a:rPr>
              <a:t>PAD_CHAR_TO_FULL_LENGTH</a:t>
            </a:r>
            <a:r>
              <a:rPr lang="en-IN" dirty="0" smtClean="0">
                <a:solidFill>
                  <a:srgbClr val="006C86"/>
                </a:solidFill>
                <a:latin typeface="arial" panose="020B0604020202020204" pitchFamily="34" charset="0"/>
              </a:rPr>
              <a:t> SQL </a:t>
            </a:r>
            <a:r>
              <a:rPr lang="en-IN" dirty="0">
                <a:solidFill>
                  <a:srgbClr val="006C86"/>
                </a:solidFill>
                <a:latin typeface="arial" panose="020B0604020202020204" pitchFamily="34" charset="0"/>
              </a:rPr>
              <a:t>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smtClean="0">
                <a:solidFill>
                  <a:srgbClr val="0070C0"/>
                </a:solidFill>
              </a:rPr>
              <a:t>As of MySQL 8.0.13, PAD_CHAR_TO_FULL_LENGTH is deprecated. It will be removed in a future version of MySQL.</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2599020258"/>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 xmlns:p14="http://schemas.microsoft.com/office/powerpoint/2010/main" val="2867959643"/>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 xmlns:p14="http://schemas.microsoft.com/office/powerpoint/2010/main" val="2118884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 xmlns:p14="http://schemas.microsoft.com/office/powerpoint/2010/main" val="2057850781"/>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93550903"/>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538579340"/>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2217411492"/>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 xmlns:p14="http://schemas.microsoft.com/office/powerpoint/2010/main" val="846369966"/>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 xmlns:p14="http://schemas.microsoft.com/office/powerpoint/2010/main" val="3341761783"/>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1256803995"/>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err="1" smtClean="0">
                <a:solidFill>
                  <a:srgbClr val="DD4A68"/>
                </a:solidFill>
                <a:latin typeface="Arial" panose="020B0604020202020204" pitchFamily="34" charset="0"/>
                <a:ea typeface="Times New Roman" panose="02020603050405020304" pitchFamily="18" charset="0"/>
              </a:rPr>
              <a:t>sharmin</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00870175"/>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 xmlns:p14="http://schemas.microsoft.com/office/powerpoint/2010/main" val="1721346437"/>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13893629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 xmlns:p14="http://schemas.microsoft.com/office/powerpoint/2010/main" val="2350439288"/>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97574674"/>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3735833355"/>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275640641"/>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 xmlns:p14="http://schemas.microsoft.com/office/powerpoint/2010/main" val="1052058271"/>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 xmlns:p14="http://schemas.microsoft.com/office/powerpoint/2010/main" val="5605048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 xmlns:p14="http://schemas.microsoft.com/office/powerpoint/2010/main" val="2964029205"/>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
        <p:nvSpPr>
          <p:cNvPr id="6" name="Rectangle 5"/>
          <p:cNvSpPr/>
          <p:nvPr/>
        </p:nvSpPr>
        <p:spPr>
          <a:xfrm>
            <a:off x="142876" y="5600658"/>
            <a:ext cx="8715404" cy="400110"/>
          </a:xfrm>
          <a:prstGeom prst="rect">
            <a:avLst/>
          </a:prstGeom>
        </p:spPr>
        <p:txBody>
          <a:bodyPr wrap="square">
            <a:spAutoFit/>
          </a:bodyPr>
          <a:lstStyle/>
          <a:p>
            <a:r>
              <a:rPr lang="en-US" sz="2000" b="1" dirty="0" smtClean="0">
                <a:solidFill>
                  <a:srgbClr val="2658E6"/>
                </a:solidFill>
              </a:rPr>
              <a:t>Unsigned</a:t>
            </a:r>
            <a:r>
              <a:rPr lang="en-US" sz="2000" dirty="0" smtClean="0">
                <a:solidFill>
                  <a:srgbClr val="2658E6"/>
                </a:solidFill>
              </a:rPr>
              <a:t> type can be used to permit only nonnegative numbers</a:t>
            </a:r>
            <a:endParaRPr lang="en-US" sz="2000" dirty="0">
              <a:solidFill>
                <a:srgbClr val="2658E6"/>
              </a:solidFill>
            </a:endParaRPr>
          </a:p>
        </p:txBody>
      </p:sp>
    </p:spTree>
    <p:extLst>
      <p:ext uri="{BB962C8B-B14F-4D97-AF65-F5344CB8AC3E}">
        <p14:creationId xmlns="" xmlns:p14="http://schemas.microsoft.com/office/powerpoint/2010/main" val="468722535"/>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3510893457"/>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2581842829"/>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423878017"/>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3059040269"/>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3240828758"/>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81896664"/>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04231385"/>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5221312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 xmlns:p14="http://schemas.microsoft.com/office/powerpoint/2010/main" val="3975298614"/>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51379239"/>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 xmlns:p14="http://schemas.microsoft.com/office/powerpoint/2010/main" val="3107903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 xmlns:p14="http://schemas.microsoft.com/office/powerpoint/2010/main" val="1888485486"/>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 xmlns:p14="http://schemas.microsoft.com/office/powerpoint/2010/main" val="2907623610"/>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2928758"/>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11960780"/>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86942385"/>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374743441"/>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327630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3662638649"/>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98841133"/>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9286813"/>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014215150"/>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 xmlns:p14="http://schemas.microsoft.com/office/powerpoint/2010/main" val="1469596093"/>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 xmlns:p14="http://schemas.microsoft.com/office/powerpoint/2010/main" val="834576772"/>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 xmlns:p14="http://schemas.microsoft.com/office/powerpoint/2010/main" val="1257721072"/>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4282516866"/>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 xmlns:p14="http://schemas.microsoft.com/office/powerpoint/2010/main" val="148594766"/>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9002979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 xmlns:p14="http://schemas.microsoft.com/office/powerpoint/2010/main" val="2406561690"/>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3685254420"/>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 use group functions.</a:t>
                      </a:r>
                      <a:endParaRPr lang="en-US" sz="1800" b="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412755605"/>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869408089"/>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954628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 xmlns:p14="http://schemas.microsoft.com/office/powerpoint/2010/main" val="1338227008"/>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43543644"/>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773200555"/>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678806817"/>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2248663808"/>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 xmlns:p14="http://schemas.microsoft.com/office/powerpoint/2010/main" val="2789843155"/>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 xmlns:p14="http://schemas.microsoft.com/office/powerpoint/2010/main" val="2903269922"/>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1566008335"/>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924876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362904671"/>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 xmlns:p14="http://schemas.microsoft.com/office/powerpoint/2010/main" val="3333021521"/>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1368750579"/>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Tree>
    <p:extLst>
      <p:ext uri="{BB962C8B-B14F-4D97-AF65-F5344CB8AC3E}">
        <p14:creationId xmlns="" xmlns:p14="http://schemas.microsoft.com/office/powerpoint/2010/main" val="645071376"/>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smtClean="0">
                <a:solidFill>
                  <a:srgbClr val="006C86"/>
                </a:solidFill>
              </a:rPr>
              <a:t>Data Domain refers to all the valid values which a column may contain and can be done by giving data type to the column.</a:t>
            </a:r>
            <a:endParaRPr lang="en-US" dirty="0">
              <a:solidFill>
                <a:srgbClr val="006C86"/>
              </a:solidFill>
            </a:endParaRP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88187217"/>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a:t>
            </a:r>
            <a:r>
              <a:rPr lang="en-US" sz="2200" b="1" dirty="0" smtClean="0">
                <a:solidFill>
                  <a:schemeClr val="accent4">
                    <a:lumMod val="50000"/>
                  </a:schemeClr>
                </a:solidFill>
                <a:latin typeface="Gentium Basic"/>
              </a:rPr>
              <a:t>EmployeeID</a:t>
            </a:r>
            <a:r>
              <a:rPr lang="en-US" sz="2200" b="1" dirty="0">
                <a:solidFill>
                  <a:schemeClr val="accent4">
                    <a:lumMod val="50000"/>
                  </a:schemeClr>
                </a:solidFill>
                <a:latin typeface="Gentium Basic"/>
              </a:rPr>
              <a:t>, FullName, SSN, </a:t>
            </a:r>
            <a:r>
              <a:rPr lang="en-US" sz="2200" b="1" dirty="0" smtClean="0">
                <a:solidFill>
                  <a:schemeClr val="accent4">
                    <a:lumMod val="50000"/>
                  </a:schemeClr>
                </a:solidFill>
                <a:latin typeface="Gentium Basic"/>
              </a:rPr>
              <a:t>DateOfBirth)</a:t>
            </a:r>
            <a:endParaRPr lang="en-US" sz="2200" b="1" dirty="0">
              <a:solidFill>
                <a:schemeClr val="accent4">
                  <a:lumMod val="50000"/>
                </a:schemeClr>
              </a:solidFill>
              <a:latin typeface="Gentium Basic"/>
            </a:endParaRPr>
          </a:p>
        </p:txBody>
      </p:sp>
    </p:spTree>
    <p:extLst>
      <p:ext uri="{BB962C8B-B14F-4D97-AF65-F5344CB8AC3E}">
        <p14:creationId xmlns="" xmlns:p14="http://schemas.microsoft.com/office/powerpoint/2010/main" val="10658373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err="1" smtClean="0">
                <a:solidFill>
                  <a:srgbClr val="0083A2"/>
                </a:solidFill>
              </a:rPr>
              <a:t>mysql</a:t>
            </a:r>
            <a:r>
              <a:rPr lang="en-US" dirty="0" smtClean="0">
                <a:solidFill>
                  <a:srgbClr val="0083A2"/>
                </a:solidFill>
              </a:rPr>
              <a:t>&gt; insert into emp (empno,  ename,  sal,  mgr,  deptno) values(1, ‘ abc',   -10000,  7788, 10);</a:t>
            </a:r>
            <a:endParaRPr lang="en-US" dirty="0">
              <a:solidFill>
                <a:srgbClr val="0083A2"/>
              </a:solidFill>
            </a:endParaRP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smtClean="0">
                <a:solidFill>
                  <a:schemeClr val="accent4">
                    <a:lumMod val="75000"/>
                  </a:schemeClr>
                </a:solidFill>
              </a:rPr>
              <a:t>mysql</a:t>
            </a:r>
            <a:r>
              <a:rPr lang="en-US" dirty="0" smtClean="0">
                <a:solidFill>
                  <a:schemeClr val="accent4">
                    <a:lumMod val="75000"/>
                  </a:schemeClr>
                </a:solidFill>
              </a:rPr>
              <a:t>&gt;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SQL Injection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Load- 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‘C:\\EMPLOYEE.XML'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ROWS IDENTIFIED BY </a:t>
            </a:r>
            <a:r>
              <a:rPr lang="en-US" sz="2000" dirty="0" smtClean="0">
                <a:solidFill>
                  <a:srgbClr val="FFC000"/>
                </a:solidFill>
                <a:latin typeface="Arial" panose="020B0604020202020204" pitchFamily="34" charset="0"/>
                <a:ea typeface="Times New Roman" panose="02020603050405020304" pitchFamily="18" charset="0"/>
              </a:rPr>
              <a:t>'&lt;employee&gt;'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p>
          <a:p>
            <a:r>
              <a:rPr lang="en-US" sz="2000" dirty="0" smtClean="0"/>
              <a:t>	`</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Table structure for XML file and load XML file.</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71406" y="5000636"/>
            <a:ext cx="4500594" cy="400110"/>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SELECT </a:t>
            </a:r>
            <a:r>
              <a:rPr lang="en-US" sz="2000" dirty="0" smtClean="0">
                <a:latin typeface="Arial" panose="020B0604020202020204" pitchFamily="34" charset="0"/>
                <a:ea typeface="Times New Roman" panose="02020603050405020304" pitchFamily="18" charset="0"/>
              </a:rPr>
              <a:t>*</a:t>
            </a:r>
            <a:r>
              <a:rPr lang="en-US" sz="2000" dirty="0" smtClean="0">
                <a:solidFill>
                  <a:srgbClr val="0077AA"/>
                </a:solidFill>
                <a:latin typeface="Arial" panose="020B0604020202020204" pitchFamily="34" charset="0"/>
                <a:ea typeface="Times New Roman" panose="02020603050405020304" pitchFamily="18" charset="0"/>
              </a:rPr>
              <a:t> FROM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smtClean="0">
                <a:solidFill>
                  <a:srgbClr val="0089A4"/>
                </a:solidFill>
                <a:latin typeface="Gentium Basic"/>
              </a:rPr>
              <a:t>Domain Constraint </a:t>
            </a:r>
            <a:r>
              <a:rPr lang="en-IN" b="1" dirty="0">
                <a:solidFill>
                  <a:srgbClr val="0089A4"/>
                </a:solidFill>
                <a:latin typeface="Gentium Basic"/>
              </a:rPr>
              <a:t>=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smtClean="0"/>
              <a:t>. </a:t>
            </a:r>
            <a:r>
              <a:rPr lang="en-IN" dirty="0">
                <a:solidFill>
                  <a:srgbClr val="0089A4"/>
                </a:solidFill>
                <a:latin typeface="Gentium Basic"/>
              </a:rPr>
              <a:t>Data integrity is normally enforced in a database </a:t>
            </a:r>
            <a:r>
              <a:rPr lang="en-IN" dirty="0" smtClean="0">
                <a:solidFill>
                  <a:srgbClr val="0089A4"/>
                </a:solidFill>
                <a:latin typeface="Gentium Basic"/>
              </a:rPr>
              <a:t>by </a:t>
            </a:r>
            <a:r>
              <a:rPr lang="en-IN" dirty="0">
                <a:solidFill>
                  <a:srgbClr val="0089A4"/>
                </a:solidFill>
                <a:latin typeface="Gentium Basic"/>
              </a:rPr>
              <a:t>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smtClean="0">
                <a:solidFill>
                  <a:srgbClr val="006C86"/>
                </a:solidFill>
              </a:rPr>
              <a:t>Referential</a:t>
            </a:r>
            <a:r>
              <a:rPr lang="en-IN" dirty="0" smtClean="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smtClean="0">
                <a:solidFill>
                  <a:srgbClr val="006C86"/>
                </a:solidFill>
              </a:rPr>
              <a:t>Domain</a:t>
            </a:r>
            <a:r>
              <a:rPr lang="en-IN" i="1" dirty="0" smtClean="0">
                <a:solidFill>
                  <a:srgbClr val="006C86"/>
                </a:solidFill>
              </a:rPr>
              <a:t> </a:t>
            </a:r>
            <a:r>
              <a:rPr lang="en-IN" b="1" i="1" dirty="0" smtClean="0">
                <a:solidFill>
                  <a:srgbClr val="006C86"/>
                </a:solidFill>
              </a:rPr>
              <a:t>integrity</a:t>
            </a:r>
            <a:r>
              <a:rPr lang="en-IN" i="1" dirty="0" smtClean="0">
                <a:solidFill>
                  <a:srgbClr val="006C86"/>
                </a:solidFill>
              </a:rPr>
              <a:t> </a:t>
            </a:r>
            <a:r>
              <a:rPr lang="en-IN" dirty="0" smtClean="0">
                <a:solidFill>
                  <a:srgbClr val="006C86"/>
                </a:solidFill>
              </a:rPr>
              <a:t>A </a:t>
            </a:r>
            <a:r>
              <a:rPr lang="en-IN" dirty="0">
                <a:solidFill>
                  <a:srgbClr val="006C86"/>
                </a:solidFill>
              </a:rPr>
              <a:t>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a:t>
            </a:r>
            <a:r>
              <a:rPr lang="en-IN" dirty="0" smtClean="0">
                <a:solidFill>
                  <a:srgbClr val="0089A4"/>
                </a:solidFill>
                <a:latin typeface="Gentium Basic"/>
              </a:rPr>
              <a:t>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 xmlns:p14="http://schemas.microsoft.com/office/powerpoint/2010/main" val="647665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285720" y="1357298"/>
            <a:ext cx="8501122" cy="4401205"/>
          </a:xfrm>
          <a:prstGeom prst="rect">
            <a:avLst/>
          </a:prstGeom>
        </p:spPr>
        <p:txBody>
          <a:bodyPr wrap="square">
            <a:spAutoFit/>
          </a:bodyPr>
          <a:lstStyle/>
          <a:p>
            <a:r>
              <a:rPr lang="en-US" sz="2000" dirty="0" smtClean="0">
                <a:solidFill>
                  <a:srgbClr val="006C86"/>
                </a:solidFill>
              </a:rPr>
              <a:t>SELECT</a:t>
            </a:r>
            <a:r>
              <a:rPr lang="en-US" sz="2000" dirty="0" smtClean="0"/>
              <a:t> ExtractValue( </a:t>
            </a:r>
            <a:r>
              <a:rPr lang="en-US" sz="2000" dirty="0" smtClean="0">
                <a:solidFill>
                  <a:srgbClr val="FFC000"/>
                </a:solidFill>
              </a:rPr>
              <a:t>'&lt;?xml version="1.0" encoding="UTF-8"?&gt;</a:t>
            </a:r>
          </a:p>
          <a:p>
            <a:r>
              <a:rPr lang="en-US" sz="2000" dirty="0" smtClean="0">
                <a:solidFill>
                  <a:srgbClr val="FFC000"/>
                </a:solidFill>
              </a:rPr>
              <a:t>	&lt;student&gt;</a:t>
            </a:r>
          </a:p>
          <a:p>
            <a:r>
              <a:rPr lang="en-US" sz="2000" dirty="0" smtClean="0">
                <a:solidFill>
                  <a:srgbClr val="FFC000"/>
                </a:solidFill>
              </a:rPr>
              <a:t>	    &lt;p1&gt;</a:t>
            </a:r>
          </a:p>
          <a:p>
            <a:r>
              <a:rPr lang="en-US" sz="2000" dirty="0" smtClean="0">
                <a:solidFill>
                  <a:srgbClr val="FFC000"/>
                </a:solidFill>
              </a:rPr>
              <a:t>		&lt;id&gt;1001&lt;/id&gt;</a:t>
            </a:r>
          </a:p>
          <a:p>
            <a:r>
              <a:rPr lang="en-US" sz="2000" dirty="0" smtClean="0">
                <a:solidFill>
                  <a:srgbClr val="FFC000"/>
                </a:solidFill>
              </a:rPr>
              <a:t>		&lt;name&gt; Saleel Bagde &lt;/name&gt;</a:t>
            </a:r>
          </a:p>
          <a:p>
            <a:r>
              <a:rPr lang="en-US" sz="2000" dirty="0" smtClean="0">
                <a:solidFill>
                  <a:srgbClr val="FFC000"/>
                </a:solidFill>
              </a:rPr>
              <a:t>		&lt;email&gt; saleelbagde@gmail.com &lt;/email&gt;	</a:t>
            </a:r>
          </a:p>
          <a:p>
            <a:r>
              <a:rPr lang="en-US" sz="2000" dirty="0" smtClean="0">
                <a:solidFill>
                  <a:srgbClr val="FFC000"/>
                </a:solidFill>
              </a:rPr>
              <a:t>	             &lt;email&gt; saleel.bagde@yahoomail.com &lt;/email&gt;</a:t>
            </a:r>
          </a:p>
          <a:p>
            <a:r>
              <a:rPr lang="en-US" sz="2000" dirty="0" smtClean="0">
                <a:solidFill>
                  <a:srgbClr val="FFC000"/>
                </a:solidFill>
              </a:rPr>
              <a:t> 	   &lt;/p1&gt;</a:t>
            </a:r>
          </a:p>
          <a:p>
            <a:r>
              <a:rPr lang="en-US" sz="2000" dirty="0" smtClean="0">
                <a:solidFill>
                  <a:srgbClr val="FFC000"/>
                </a:solidFill>
              </a:rPr>
              <a:t>    	   &lt;p1&gt;</a:t>
            </a:r>
          </a:p>
          <a:p>
            <a:r>
              <a:rPr lang="en-US" sz="2000" dirty="0" smtClean="0">
                <a:solidFill>
                  <a:srgbClr val="FFC000"/>
                </a:solidFill>
              </a:rPr>
              <a:t>		&lt;id&gt;1002&lt;/id&gt;</a:t>
            </a:r>
          </a:p>
          <a:p>
            <a:r>
              <a:rPr lang="en-US" sz="2000" dirty="0" smtClean="0">
                <a:solidFill>
                  <a:srgbClr val="FFC000"/>
                </a:solidFill>
              </a:rPr>
              <a:t>		&lt;name&gt; Sharmin Bagde &lt;/name&gt;</a:t>
            </a:r>
          </a:p>
          <a:p>
            <a:r>
              <a:rPr lang="en-US" sz="2000" dirty="0" smtClean="0">
                <a:solidFill>
                  <a:srgbClr val="FFC000"/>
                </a:solidFill>
              </a:rPr>
              <a:t>		&lt;email&gt; sharminbagde@gmail.com &lt;/email&gt;	</a:t>
            </a:r>
          </a:p>
          <a:p>
            <a:r>
              <a:rPr lang="en-US" sz="2000" dirty="0" smtClean="0">
                <a:solidFill>
                  <a:srgbClr val="FFC000"/>
                </a:solidFill>
              </a:rPr>
              <a:t>	  &lt;/p1&gt;</a:t>
            </a:r>
          </a:p>
          <a:p>
            <a:r>
              <a:rPr lang="en-US" sz="2000" dirty="0" smtClean="0">
                <a:solidFill>
                  <a:srgbClr val="FFC000"/>
                </a:solidFill>
              </a:rPr>
              <a:t>&lt;/student&gt;'</a:t>
            </a:r>
            <a:r>
              <a:rPr lang="en-US" sz="2000" dirty="0" smtClean="0"/>
              <a:t>,</a:t>
            </a:r>
            <a:r>
              <a:rPr lang="en-US" sz="2000" dirty="0" smtClean="0">
                <a:solidFill>
                  <a:srgbClr val="FFC000"/>
                </a:solidFill>
              </a:rPr>
              <a:t> '//student//p1[$1]//email[$2]'</a:t>
            </a:r>
            <a:r>
              <a:rPr lang="en-US" sz="2000" dirty="0" smtClean="0"/>
              <a:t>);</a:t>
            </a:r>
            <a:endParaRPr lang="en-US" sz="2000" dirty="0"/>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data from XML using MySQL ExtractValue function</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9" name="Rectangle 8"/>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357298"/>
            <a:ext cx="8643998" cy="5386090"/>
          </a:xfrm>
          <a:prstGeom prst="rect">
            <a:avLst/>
          </a:prstGeom>
        </p:spPr>
        <p:txBody>
          <a:bodyPr wrap="square">
            <a:spAutoFit/>
          </a:bodyPr>
          <a:lstStyle/>
          <a:p>
            <a:r>
              <a:rPr lang="en-US" dirty="0" smtClean="0">
                <a:solidFill>
                  <a:schemeClr val="accent2">
                    <a:lumMod val="75000"/>
                  </a:schemeClr>
                </a:solidFill>
              </a:rPr>
              <a:t>INSERT</a:t>
            </a:r>
            <a:r>
              <a:rPr lang="en-US" dirty="0" smtClean="0"/>
              <a:t> </a:t>
            </a:r>
            <a:r>
              <a:rPr lang="en-US" dirty="0" smtClean="0">
                <a:solidFill>
                  <a:schemeClr val="accent2">
                    <a:lumMod val="75000"/>
                  </a:schemeClr>
                </a:solidFill>
              </a:rPr>
              <a:t>INTO</a:t>
            </a:r>
            <a:r>
              <a:rPr lang="en-US" dirty="0" smtClean="0"/>
              <a:t> XMLTABLE </a:t>
            </a:r>
            <a:r>
              <a:rPr lang="en-US"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&lt;student1&gt;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      	&lt;/student1&gt; </a:t>
            </a:r>
          </a:p>
          <a:p>
            <a:r>
              <a:rPr lang="en-US" dirty="0" smtClean="0">
                <a:solidFill>
                  <a:srgbClr val="FFC000"/>
                </a:solidFill>
              </a:rPr>
              <a:t>              &lt;student2&gt;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&lt;/student2&gt;</a:t>
            </a:r>
          </a:p>
          <a:p>
            <a:r>
              <a:rPr lang="en-US" dirty="0" smtClean="0">
                <a:solidFill>
                  <a:srgbClr val="FFC000"/>
                </a:solidFill>
              </a:rPr>
              <a:t>              &lt;student3&gt;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&lt;/student3&gt;</a:t>
            </a:r>
          </a:p>
          <a:p>
            <a:r>
              <a:rPr lang="en-US" dirty="0" smtClean="0">
                <a:solidFill>
                  <a:srgbClr val="FFC000"/>
                </a:solidFill>
              </a:rPr>
              <a:t>&lt;/Students&gt;"</a:t>
            </a:r>
            <a:r>
              <a:rPr lang="en-US" dirty="0" smtClean="0"/>
              <a:t>);</a:t>
            </a:r>
            <a:endParaRPr lang="en-US"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 (</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5" name="Rectangle 4"/>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6" name="Rectangle 5"/>
          <p:cNvSpPr/>
          <p:nvPr/>
        </p:nvSpPr>
        <p:spPr>
          <a:xfrm>
            <a:off x="214282" y="1357298"/>
            <a:ext cx="8643998" cy="5386090"/>
          </a:xfrm>
          <a:prstGeom prst="rect">
            <a:avLst/>
          </a:prstGeom>
        </p:spPr>
        <p:txBody>
          <a:bodyPr wrap="square">
            <a:spAutoFit/>
          </a:bodyPr>
          <a:lstStyle/>
          <a:p>
            <a:r>
              <a:rPr lang="en-US" sz="2000" dirty="0" smtClean="0">
                <a:solidFill>
                  <a:schemeClr val="accent2">
                    <a:lumMod val="75000"/>
                  </a:schemeClr>
                </a:solidFill>
              </a:rPr>
              <a:t>INSERT</a:t>
            </a:r>
            <a:r>
              <a:rPr lang="en-US" dirty="0" smtClean="0"/>
              <a:t> </a:t>
            </a:r>
            <a:r>
              <a:rPr lang="en-US" sz="2000" dirty="0" smtClean="0">
                <a:solidFill>
                  <a:schemeClr val="accent2">
                    <a:lumMod val="75000"/>
                  </a:schemeClr>
                </a:solidFill>
              </a:rPr>
              <a:t>INTO</a:t>
            </a:r>
            <a:r>
              <a:rPr lang="en-US" dirty="0" smtClean="0"/>
              <a:t> XMLTABLE </a:t>
            </a:r>
            <a:r>
              <a:rPr lang="en-US" sz="2000"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a:t>
            </a:r>
          </a:p>
          <a:p>
            <a:r>
              <a:rPr lang="en-US" dirty="0" smtClean="0">
                <a:solidFill>
                  <a:srgbClr val="FFC000"/>
                </a:solidFill>
              </a:rPr>
              <a:t>      	&lt;/student&gt; </a:t>
            </a:r>
          </a:p>
          <a:p>
            <a:r>
              <a:rPr lang="en-US" dirty="0" smtClean="0">
                <a:solidFill>
                  <a:srgbClr val="FFC000"/>
                </a:solidFill>
              </a:rPr>
              <a:t>              &lt;student&gt;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&lt;/student&gt;</a:t>
            </a:r>
          </a:p>
          <a:p>
            <a:r>
              <a:rPr lang="en-US" dirty="0" smtClean="0">
                <a:solidFill>
                  <a:srgbClr val="FFC000"/>
                </a:solidFill>
              </a:rPr>
              <a:t>              &lt;student&gt;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&lt;/student&gt;</a:t>
            </a:r>
          </a:p>
          <a:p>
            <a:r>
              <a:rPr lang="en-US" dirty="0" smtClean="0">
                <a:solidFill>
                  <a:srgbClr val="FFC000"/>
                </a:solidFill>
              </a:rPr>
              <a:t>&lt;/Students&gt;"</a:t>
            </a:r>
            <a:r>
              <a:rPr lang="en-US" dirty="0" smtClean="0"/>
              <a:t>);</a:t>
            </a:r>
            <a:endParaRPr lang="en-US"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smtClean="0">
                <a:solidFill>
                  <a:srgbClr val="00B050"/>
                </a:solidFill>
              </a:rPr>
              <a:t>Employee.xml File</a:t>
            </a:r>
            <a:endParaRPr lang="en-US" sz="2000" dirty="0">
              <a:solidFill>
                <a:srgbClr val="00B050"/>
              </a:solidFill>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Load and select  data from external XML file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smtClean="0">
                <a:solidFill>
                  <a:schemeClr val="accent2">
                    <a:lumMod val="75000"/>
                  </a:schemeClr>
                </a:solidFill>
              </a:rPr>
              <a:t>SET</a:t>
            </a:r>
            <a:r>
              <a:rPr lang="en-US" sz="2000" dirty="0" smtClean="0"/>
              <a:t> @</a:t>
            </a:r>
            <a:r>
              <a:rPr lang="en-US" sz="2000" dirty="0" smtClean="0">
                <a:solidFill>
                  <a:schemeClr val="accent2">
                    <a:lumMod val="75000"/>
                  </a:schemeClr>
                </a:solidFill>
              </a:rPr>
              <a:t>xml</a:t>
            </a:r>
            <a:r>
              <a:rPr lang="en-US" sz="2000" dirty="0" smtClean="0"/>
              <a:t> = </a:t>
            </a:r>
            <a:r>
              <a:rPr lang="en-US" sz="2000" dirty="0" smtClean="0">
                <a:solidFill>
                  <a:schemeClr val="accent5">
                    <a:lumMod val="75000"/>
                  </a:schemeClr>
                </a:solidFill>
              </a:rPr>
              <a:t>LOAD_FILE</a:t>
            </a:r>
            <a:r>
              <a:rPr lang="en-US" sz="2000" dirty="0" smtClean="0"/>
              <a:t>(</a:t>
            </a:r>
            <a:r>
              <a:rPr lang="en-US" sz="2000" dirty="0" smtClean="0">
                <a:solidFill>
                  <a:srgbClr val="FFC000"/>
                </a:solidFill>
              </a:rPr>
              <a:t>"E:/employee.xml"</a:t>
            </a:r>
            <a:r>
              <a:rPr lang="en-US" sz="2000" dirty="0" smtClean="0"/>
              <a:t>);</a:t>
            </a:r>
          </a:p>
          <a:p>
            <a:pPr>
              <a:lnSpc>
                <a:spcPct val="150000"/>
              </a:lnSpc>
            </a:pPr>
            <a:r>
              <a:rPr lang="en-US" sz="2000" dirty="0" smtClean="0">
                <a:solidFill>
                  <a:schemeClr val="accent2">
                    <a:lumMod val="75000"/>
                  </a:schemeClr>
                </a:solidFill>
              </a:rPr>
              <a:t>SELECT</a:t>
            </a:r>
            <a:r>
              <a:rPr lang="en-US" sz="2000" dirty="0" smtClean="0"/>
              <a:t> </a:t>
            </a:r>
            <a:r>
              <a:rPr lang="en-US" sz="2000" dirty="0" smtClean="0">
                <a:solidFill>
                  <a:schemeClr val="accent2">
                    <a:lumMod val="75000"/>
                  </a:schemeClr>
                </a:solidFill>
              </a:rPr>
              <a:t>CONVERT(</a:t>
            </a:r>
            <a:r>
              <a:rPr lang="en-US" sz="2000" dirty="0" smtClean="0">
                <a:solidFill>
                  <a:schemeClr val="accent5">
                    <a:lumMod val="75000"/>
                  </a:schemeClr>
                </a:solidFill>
              </a:rPr>
              <a:t>EXTRACTVALUE</a:t>
            </a:r>
            <a:r>
              <a:rPr lang="en-US" sz="2000" dirty="0" smtClean="0"/>
              <a:t>(@</a:t>
            </a:r>
            <a:r>
              <a:rPr lang="en-US" sz="2000" dirty="0" smtClean="0">
                <a:solidFill>
                  <a:schemeClr val="accent2">
                    <a:lumMod val="75000"/>
                  </a:schemeClr>
                </a:solidFill>
              </a:rPr>
              <a:t>xml</a:t>
            </a:r>
            <a:r>
              <a:rPr lang="en-US" sz="2000" dirty="0" smtClean="0"/>
              <a:t>,</a:t>
            </a:r>
            <a:r>
              <a:rPr lang="en-US" sz="2000" dirty="0" smtClean="0">
                <a:solidFill>
                  <a:srgbClr val="FFC000"/>
                </a:solidFill>
              </a:rPr>
              <a:t>"//employee[$1]//firstname"</a:t>
            </a:r>
            <a:r>
              <a:rPr lang="en-US" sz="2000" dirty="0" smtClean="0"/>
              <a:t>), </a:t>
            </a:r>
            <a:r>
              <a:rPr lang="en-US" sz="2000" dirty="0" smtClean="0">
                <a:solidFill>
                  <a:schemeClr val="accent2">
                    <a:lumMod val="75000"/>
                  </a:schemeClr>
                </a:solidFill>
              </a:rPr>
              <a:t>CHAR</a:t>
            </a:r>
            <a:r>
              <a:rPr lang="en-US" sz="2000" dirty="0" smtClean="0"/>
              <a:t>);</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 xmlns:p14="http://schemas.microsoft.com/office/powerpoint/2010/main" val="4242655406"/>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 xmlns:p14="http://schemas.microsoft.com/office/powerpoint/2010/main" val="25087439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 xmlns:p14="http://schemas.microsoft.com/office/powerpoint/2010/main" val="3391323119"/>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 xmlns:p14="http://schemas.microsoft.com/office/powerpoint/2010/main" val="2262634000"/>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smtClean="0"/>
              <a:t>insert into </a:t>
            </a:r>
            <a:r>
              <a:rPr lang="en-US" dirty="0" err="1" smtClean="0"/>
              <a:t>xmltest</a:t>
            </a:r>
            <a:r>
              <a:rPr lang="en-US" dirty="0" smtClean="0"/>
              <a:t> values ("&lt;Students&gt;</a:t>
            </a:r>
          </a:p>
          <a:p>
            <a:r>
              <a:rPr lang="en-US" dirty="0" smtClean="0"/>
              <a:t>      &lt;student1&gt;</a:t>
            </a:r>
          </a:p>
          <a:p>
            <a:r>
              <a:rPr lang="en-US" dirty="0" smtClean="0"/>
              <a:t>	&lt;RollNumber&gt;1&lt;/RollNumber&gt;</a:t>
            </a:r>
          </a:p>
          <a:p>
            <a:r>
              <a:rPr lang="en-US" dirty="0" smtClean="0"/>
              <a:t>        &lt;Name&gt; Saleel &lt;/Name&gt;</a:t>
            </a:r>
          </a:p>
          <a:p>
            <a:r>
              <a:rPr lang="en-US" dirty="0" smtClean="0"/>
              <a:t>      &lt;/student1&gt;</a:t>
            </a:r>
          </a:p>
          <a:p>
            <a:r>
              <a:rPr lang="en-US" dirty="0" smtClean="0"/>
              <a:t>     </a:t>
            </a:r>
          </a:p>
          <a:p>
            <a:r>
              <a:rPr lang="en-US" dirty="0" smtClean="0"/>
              <a:t>      &lt;student2&gt;</a:t>
            </a:r>
          </a:p>
          <a:p>
            <a:r>
              <a:rPr lang="en-US" dirty="0" smtClean="0"/>
              <a:t>	&lt;RollNumber&gt; 2 &lt;/RollNumber&gt;</a:t>
            </a:r>
          </a:p>
          <a:p>
            <a:r>
              <a:rPr lang="en-US" dirty="0" smtClean="0"/>
              <a:t>        &lt;Name&gt; Vrushali &lt;/Name&gt;</a:t>
            </a:r>
          </a:p>
          <a:p>
            <a:r>
              <a:rPr lang="en-US" dirty="0" smtClean="0"/>
              <a:t>      &lt;/student2&gt;</a:t>
            </a:r>
          </a:p>
          <a:p>
            <a:r>
              <a:rPr lang="en-US" dirty="0" smtClean="0"/>
              <a:t>     </a:t>
            </a:r>
          </a:p>
          <a:p>
            <a:r>
              <a:rPr lang="en-US" dirty="0" smtClean="0"/>
              <a:t>      &lt;student3&gt;</a:t>
            </a:r>
          </a:p>
          <a:p>
            <a:r>
              <a:rPr lang="en-US" dirty="0" smtClean="0"/>
              <a:t>	&lt;RollNumber&gt; 3 &lt;/RollNumber&gt;</a:t>
            </a:r>
          </a:p>
          <a:p>
            <a:r>
              <a:rPr lang="en-US" dirty="0" smtClean="0"/>
              <a:t>        &lt;Name&gt; Sharmin &lt;/Name&gt;</a:t>
            </a:r>
          </a:p>
          <a:p>
            <a:r>
              <a:rPr lang="en-US" dirty="0" smtClean="0"/>
              <a:t>      &lt;/student3&gt;</a:t>
            </a:r>
          </a:p>
          <a:p>
            <a:r>
              <a:rPr lang="en-US" dirty="0" smtClean="0"/>
              <a:t>      </a:t>
            </a:r>
          </a:p>
          <a:p>
            <a:r>
              <a:rPr lang="en-US" dirty="0" smtClean="0"/>
              <a:t>      &lt;student4&gt;</a:t>
            </a:r>
          </a:p>
          <a:p>
            <a:r>
              <a:rPr lang="en-US" dirty="0" smtClean="0"/>
              <a:t>	&lt;RollNumber&gt; 4 &lt;/RollNumber&gt;</a:t>
            </a:r>
          </a:p>
          <a:p>
            <a:r>
              <a:rPr lang="en-US" dirty="0" smtClean="0"/>
              <a:t>        &lt;Name&gt; Ruhan &lt;/Name&gt;</a:t>
            </a:r>
          </a:p>
          <a:p>
            <a:r>
              <a:rPr lang="en-US" dirty="0" smtClean="0"/>
              <a:t>      &lt;/student4&gt;</a:t>
            </a:r>
          </a:p>
          <a:p>
            <a:endParaRPr lang="en-US" dirty="0" smtClean="0"/>
          </a:p>
          <a:p>
            <a:r>
              <a:rPr lang="en-US" dirty="0" smtClean="0"/>
              <a:t>&lt;/Students&gt;");</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 xmlns:p14="http://schemas.microsoft.com/office/powerpoint/2010/main"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 xmlns:p14="http://schemas.microsoft.com/office/powerpoint/2010/main"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7726411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616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3182746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smtClean="0">
                <a:solidFill>
                  <a:srgbClr val="006C86"/>
                </a:solidFill>
              </a:rPr>
              <a:t>Data modeling is the process of creating a data model for the data to be stored in a Database. This data model is a conceptual representation of</a:t>
            </a:r>
          </a:p>
          <a:p>
            <a:endParaRPr lang="en-US" sz="2000" dirty="0" smtClean="0">
              <a:solidFill>
                <a:srgbClr val="006C86"/>
              </a:solidFill>
            </a:endParaRPr>
          </a:p>
          <a:p>
            <a:pPr>
              <a:lnSpc>
                <a:spcPct val="150000"/>
              </a:lnSpc>
              <a:buFont typeface="Arial" pitchFamily="34" charset="0"/>
              <a:buChar char="•"/>
            </a:pPr>
            <a:r>
              <a:rPr lang="en-US" sz="2000" dirty="0" smtClean="0">
                <a:solidFill>
                  <a:srgbClr val="006C86"/>
                </a:solidFill>
              </a:rPr>
              <a:t>Data </a:t>
            </a:r>
            <a:r>
              <a:rPr lang="en-US" sz="2000" dirty="0" smtClean="0">
                <a:solidFill>
                  <a:srgbClr val="006C86"/>
                </a:solidFill>
              </a:rPr>
              <a:t>objects</a:t>
            </a:r>
          </a:p>
          <a:p>
            <a:pPr>
              <a:lnSpc>
                <a:spcPct val="150000"/>
              </a:lnSpc>
              <a:buFont typeface="Arial" pitchFamily="34" charset="0"/>
              <a:buChar char="•"/>
            </a:pPr>
            <a:r>
              <a:rPr lang="en-US" sz="2000" dirty="0" smtClean="0">
                <a:solidFill>
                  <a:srgbClr val="006C86"/>
                </a:solidFill>
              </a:rPr>
              <a:t>The associations between different data objects</a:t>
            </a:r>
          </a:p>
          <a:p>
            <a:pPr>
              <a:lnSpc>
                <a:spcPct val="150000"/>
              </a:lnSpc>
              <a:buFont typeface="Arial" pitchFamily="34" charset="0"/>
              <a:buChar char="•"/>
            </a:pPr>
            <a:r>
              <a:rPr lang="en-US" sz="2000" dirty="0" smtClean="0">
                <a:solidFill>
                  <a:srgbClr val="006C86"/>
                </a:solidFill>
              </a:rPr>
              <a:t>The rules.</a:t>
            </a:r>
            <a:endParaRPr lang="en-US" sz="2000" dirty="0">
              <a:solidFill>
                <a:srgbClr val="006C86"/>
              </a:solidFill>
            </a:endParaRPr>
          </a:p>
        </p:txBody>
      </p:sp>
    </p:spTree>
    <p:extLst>
      <p:ext uri="{BB962C8B-B14F-4D97-AF65-F5344CB8AC3E}">
        <p14:creationId xmlns="" xmlns:p14="http://schemas.microsoft.com/office/powerpoint/2010/main" val="1213867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 xmlns:p14="http://schemas.microsoft.com/office/powerpoint/2010/main" val="39043295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 xmlns:p14="http://schemas.microsoft.com/office/powerpoint/2010/main" val="334768754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 xmlns:p14="http://schemas.microsoft.com/office/powerpoint/2010/main" val="14871404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 xmlns:p14="http://schemas.microsoft.com/office/powerpoint/2010/main" val="350442989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 xmlns:p14="http://schemas.microsoft.com/office/powerpoint/2010/main" val="36630945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 xmlns:p14="http://schemas.microsoft.com/office/powerpoint/2010/main" val="17760065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 xmlns:p14="http://schemas.microsoft.com/office/powerpoint/2010/main" val="38445906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238398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12086259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 xmlns:p14="http://schemas.microsoft.com/office/powerpoint/2010/main" val="32466608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 xmlns:p14="http://schemas.microsoft.com/office/powerpoint/2010/main" val="131614533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543534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936997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Normalization </a:t>
            </a:r>
            <a:r>
              <a:rPr lang="en-US" sz="4800" dirty="0">
                <a:solidFill>
                  <a:srgbClr val="DC525C"/>
                </a:solidFill>
                <a:latin typeface="Segoe UI Light" panose="020B0502040204020203" pitchFamily="34" charset="0"/>
                <a:cs typeface="Segoe UI Light" panose="020B0502040204020203" pitchFamily="34" charset="0"/>
              </a:rPr>
              <a:t>in </a:t>
            </a:r>
            <a:r>
              <a:rPr lang="en-US" sz="4800" dirty="0" smtClean="0">
                <a:solidFill>
                  <a:srgbClr val="DC525C"/>
                </a:solidFill>
                <a:latin typeface="Segoe UI Light" panose="020B0502040204020203" pitchFamily="34" charset="0"/>
                <a:cs typeface="Segoe UI Light" panose="020B0502040204020203" pitchFamily="34" charset="0"/>
              </a:rPr>
              <a:t>DBMS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Problem</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2" y="2255520"/>
          <a:ext cx="9143998" cy="1706880"/>
        </p:xfrm>
        <a:graphic>
          <a:graphicData uri="http://schemas.openxmlformats.org/drawingml/2006/table">
            <a:tbl>
              <a:tblPr/>
              <a:tblGrid>
                <a:gridCol w="1813034"/>
                <a:gridCol w="2128344"/>
                <a:gridCol w="2128344"/>
                <a:gridCol w="3074276"/>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a:t>
                      </a:r>
                      <a:r>
                        <a:rPr lang="en-US" b="1" dirty="0" smtClean="0">
                          <a:solidFill>
                            <a:srgbClr val="222222"/>
                          </a:solidFill>
                          <a:effectLst/>
                        </a:rPr>
                        <a:t>phone number</a:t>
                      </a:r>
                      <a:endParaRPr lang="en-US" b="1" dirty="0">
                        <a:solidFill>
                          <a:srgbClr val="222222"/>
                        </a:solidFill>
                        <a:effectLst/>
                      </a:endParaRP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Solution</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2864" y="2308969"/>
          <a:ext cx="9131136" cy="1280160"/>
        </p:xfrm>
        <a:graphic>
          <a:graphicData uri="http://schemas.openxmlformats.org/drawingml/2006/table">
            <a:tbl>
              <a:tblPr/>
              <a:tblGrid>
                <a:gridCol w="3043712"/>
                <a:gridCol w="3043712"/>
                <a:gridCol w="3043712"/>
              </a:tblGrid>
              <a:tr h="0">
                <a:tc>
                  <a:txBody>
                    <a:bodyPr/>
                    <a:lstStyle/>
                    <a:p>
                      <a:pPr algn="l" fontAlgn="ctr"/>
                      <a:r>
                        <a:rPr lang="en-US" b="1" dirty="0" smtClean="0">
                          <a:solidFill>
                            <a:srgbClr val="222222"/>
                          </a:solidFill>
                          <a:effectLst/>
                        </a:rPr>
                        <a:t>Instructor's </a:t>
                      </a:r>
                      <a:r>
                        <a:rPr lang="en-US" b="1" dirty="0">
                          <a:solidFill>
                            <a:srgbClr val="222222"/>
                          </a:solidFill>
                          <a:effectLst/>
                        </a:rPr>
                        <a:t>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2</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5938" y="4389120"/>
          <a:ext cx="9144000" cy="1706880"/>
        </p:xfrm>
        <a:graphic>
          <a:graphicData uri="http://schemas.openxmlformats.org/drawingml/2006/table">
            <a:tbl>
              <a:tblPr/>
              <a:tblGrid>
                <a:gridCol w="3048000"/>
                <a:gridCol w="3048000"/>
                <a:gridCol w="3048000"/>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a:t>
                      </a:r>
                      <a:r>
                        <a:rPr lang="en-US" dirty="0" smtClean="0">
                          <a:solidFill>
                            <a:srgbClr val="222222"/>
                          </a:solidFill>
                          <a:effectLst/>
                        </a:rPr>
                        <a:t>20</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t>
                      </a:r>
                      <a:r>
                        <a:rPr lang="en-US" dirty="0" smtClean="0">
                          <a:solidFill>
                            <a:srgbClr val="222222"/>
                          </a:solidFill>
                          <a:effectLst/>
                        </a:rPr>
                        <a:t>Auditorium</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First </a:t>
            </a:r>
            <a:r>
              <a:rPr lang="en-US" sz="4000" b="1" i="1" dirty="0">
                <a:solidFill>
                  <a:srgbClr val="FFFF00"/>
                </a:solidFill>
                <a:latin typeface="Arial" pitchFamily="34" charset="0"/>
                <a:cs typeface="Arial" pitchFamily="34" charset="0"/>
              </a:rPr>
              <a:t>Normal 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solidFill>
                  <a:srgbClr val="0070C0"/>
                </a:solidFill>
                <a:latin typeface="Segoe UI Light" panose="020B0502040204020203" pitchFamily="34" charset="0"/>
                <a:cs typeface="Segoe UI Light" panose="020B0502040204020203" pitchFamily="34" charset="0"/>
              </a:rPr>
              <a:t>The </a:t>
            </a:r>
            <a:r>
              <a:rPr lang="en-US" sz="2400" dirty="0">
                <a:solidFill>
                  <a:srgbClr val="0070C0"/>
                </a:solidFill>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solidFill>
                  <a:srgbClr val="0070C0"/>
                </a:solidFill>
                <a:latin typeface="Segoe UI Light" panose="020B0502040204020203" pitchFamily="34" charset="0"/>
                <a:cs typeface="Segoe UI Light" panose="020B0502040204020203" pitchFamily="34" charset="0"/>
              </a:rPr>
              <a:t>.</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0" y="1752600"/>
          <a:ext cx="9144000" cy="1334546"/>
        </p:xfrm>
        <a:graphic>
          <a:graphicData uri="http://schemas.openxmlformats.org/drawingml/2006/table">
            <a:tbl>
              <a:tblPr/>
              <a:tblGrid>
                <a:gridCol w="4572000"/>
                <a:gridCol w="4572000"/>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81106">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smtClean="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smtClean="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smtClean="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0" y="4922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Prof. </a:t>
                      </a:r>
                      <a:r>
                        <a:rPr lang="en-US" dirty="0" smtClean="0">
                          <a:solidFill>
                            <a:srgbClr val="222222"/>
                          </a:solidFill>
                          <a:effectLst/>
                        </a:rPr>
                        <a:t>Atkins</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smtClean="0">
                <a:solidFill>
                  <a:srgbClr val="0070C0"/>
                </a:solidFill>
                <a:latin typeface="Segoe UI Light" panose="020B0502040204020203" pitchFamily="34" charset="0"/>
                <a:cs typeface="Segoe UI Light" panose="020B0502040204020203" pitchFamily="34" charset="0"/>
              </a:rPr>
              <a:t>.</a:t>
            </a:r>
            <a:endParaRPr lang="en-US" sz="2400"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r>
              <a:rPr lang="en-US" sz="2000" dirty="0" smtClean="0">
                <a:solidFill>
                  <a:srgbClr val="333333"/>
                </a:solidFill>
                <a:latin typeface="Open sans"/>
              </a:rPr>
              <a:t>.</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43539" y="4191000"/>
          <a:ext cx="9100460" cy="2133600"/>
        </p:xfrm>
        <a:graphic>
          <a:graphicData uri="http://schemas.openxmlformats.org/drawingml/2006/table">
            <a:tbl>
              <a:tblPr/>
              <a:tblGrid>
                <a:gridCol w="4550230"/>
                <a:gridCol w="455023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Rajat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The </a:t>
            </a:r>
            <a:r>
              <a:rPr lang="en-US" sz="2400" dirty="0">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latin typeface="Segoe UI Light" panose="020B0502040204020203" pitchFamily="34" charset="0"/>
                <a:cs typeface="Segoe UI Light" panose="020B0502040204020203" pitchFamily="34" charset="0"/>
              </a:rPr>
              <a:t>.</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1717612665"/>
              </p:ext>
            </p:extLst>
          </p:nvPr>
        </p:nvGraphicFramePr>
        <p:xfrm>
          <a:off x="0" y="2255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a:t>
            </a:r>
            <a:r>
              <a:rPr lang="en-US" b="1" dirty="0" smtClean="0">
                <a:solidFill>
                  <a:srgbClr val="006C86"/>
                </a:solidFill>
                <a:latin typeface="Open sans"/>
              </a:rPr>
              <a:t>(Student)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21769" y="4572000"/>
          <a:ext cx="9122230" cy="2133600"/>
        </p:xfrm>
        <a:graphic>
          <a:graphicData uri="http://schemas.openxmlformats.org/drawingml/2006/table">
            <a:tbl>
              <a:tblPr/>
              <a:tblGrid>
                <a:gridCol w="4561115"/>
                <a:gridCol w="4561115"/>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9" name="Rectangle 8"/>
          <p:cNvSpPr/>
          <p:nvPr/>
        </p:nvSpPr>
        <p:spPr>
          <a:xfrm>
            <a:off x="295225" y="928670"/>
            <a:ext cx="8634494" cy="2308324"/>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108957532"/>
              </p:ext>
            </p:extLst>
          </p:nvPr>
        </p:nvGraphicFramePr>
        <p:xfrm>
          <a:off x="142844" y="3571876"/>
          <a:ext cx="8932235" cy="1981200"/>
        </p:xfrm>
        <a:graphic>
          <a:graphicData uri="http://schemas.openxmlformats.org/drawingml/2006/table">
            <a:tbl>
              <a:tblPr/>
              <a:tblGrid>
                <a:gridCol w="1786447">
                  <a:extLst>
                    <a:ext uri="{9D8B030D-6E8A-4147-A177-3AD203B41FA5}">
                      <a16:colId xmlns:a16="http://schemas.microsoft.com/office/drawing/2014/main" xmlns="" val="20000"/>
                    </a:ext>
                  </a:extLst>
                </a:gridCol>
                <a:gridCol w="2084188">
                  <a:extLst>
                    <a:ext uri="{9D8B030D-6E8A-4147-A177-3AD203B41FA5}">
                      <a16:colId xmlns:a16="http://schemas.microsoft.com/office/drawing/2014/main" xmlns="" val="20001"/>
                    </a:ext>
                  </a:extLst>
                </a:gridCol>
                <a:gridCol w="2084188">
                  <a:extLst>
                    <a:ext uri="{9D8B030D-6E8A-4147-A177-3AD203B41FA5}">
                      <a16:colId xmlns:a16="http://schemas.microsoft.com/office/drawing/2014/main" xmlns="" val="20002"/>
                    </a:ext>
                  </a:extLst>
                </a:gridCol>
                <a:gridCol w="2977412">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42686" y="785794"/>
            <a:ext cx="8787032"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11" name="Rectangle 10"/>
          <p:cNvSpPr/>
          <p:nvPr/>
        </p:nvSpPr>
        <p:spPr>
          <a:xfrm>
            <a:off x="218876" y="2671700"/>
            <a:ext cx="8638280"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77381" y="3150880"/>
          <a:ext cx="8925159" cy="1706880"/>
        </p:xfrm>
        <a:graphic>
          <a:graphicData uri="http://schemas.openxmlformats.org/drawingml/2006/table">
            <a:tbl>
              <a:tblPr/>
              <a:tblGrid>
                <a:gridCol w="2975053">
                  <a:extLst>
                    <a:ext uri="{9D8B030D-6E8A-4147-A177-3AD203B41FA5}">
                      <a16:colId xmlns:a16="http://schemas.microsoft.com/office/drawing/2014/main" xmlns="" val="20000"/>
                    </a:ext>
                  </a:extLst>
                </a:gridCol>
                <a:gridCol w="2975053">
                  <a:extLst>
                    <a:ext uri="{9D8B030D-6E8A-4147-A177-3AD203B41FA5}">
                      <a16:colId xmlns:a16="http://schemas.microsoft.com/office/drawing/2014/main" xmlns="" val="20001"/>
                    </a:ext>
                  </a:extLst>
                </a:gridCol>
                <a:gridCol w="297505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229762" y="4957716"/>
            <a:ext cx="8627654"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0373" y="5429264"/>
          <a:ext cx="8850783" cy="1280160"/>
        </p:xfrm>
        <a:graphic>
          <a:graphicData uri="http://schemas.openxmlformats.org/drawingml/2006/table">
            <a:tbl>
              <a:tblPr/>
              <a:tblGrid>
                <a:gridCol w="2950261">
                  <a:extLst>
                    <a:ext uri="{9D8B030D-6E8A-4147-A177-3AD203B41FA5}">
                      <a16:colId xmlns:a16="http://schemas.microsoft.com/office/drawing/2014/main" xmlns="" val="20000"/>
                    </a:ext>
                  </a:extLst>
                </a:gridCol>
                <a:gridCol w="2950261">
                  <a:extLst>
                    <a:ext uri="{9D8B030D-6E8A-4147-A177-3AD203B41FA5}">
                      <a16:colId xmlns:a16="http://schemas.microsoft.com/office/drawing/2014/main" xmlns="" val="20001"/>
                    </a:ext>
                  </a:extLst>
                </a:gridCol>
                <a:gridCol w="2950261">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 xmlns:p14="http://schemas.microsoft.com/office/powerpoint/2010/main" val="3234126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 xmlns:p14="http://schemas.microsoft.com/office/powerpoint/2010/main" val="30924858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Database Storage Structures</a:t>
            </a:r>
            <a:endParaRPr lang="en-US" sz="4000" b="1" i="1" dirty="0">
              <a:solidFill>
                <a:srgbClr val="FFFF00"/>
              </a:solidFill>
              <a:latin typeface="Arial" pitchFamily="34" charset="0"/>
              <a:cs typeface="Arial" pitchFamily="34" charset="0"/>
            </a:endParaRPr>
          </a:p>
        </p:txBody>
      </p:sp>
      <p:sp>
        <p:nvSpPr>
          <p:cNvPr id="6" name="Rectangle 5"/>
          <p:cNvSpPr/>
          <p:nvPr/>
        </p:nvSpPr>
        <p:spPr>
          <a:xfrm>
            <a:off x="69587" y="773652"/>
            <a:ext cx="3716595" cy="369332"/>
          </a:xfrm>
          <a:prstGeom prst="rect">
            <a:avLst/>
          </a:prstGeom>
        </p:spPr>
        <p:txBody>
          <a:bodyPr wrap="none">
            <a:spAutoFit/>
          </a:bodyPr>
          <a:lstStyle/>
          <a:p>
            <a:r>
              <a:rPr lang="en-US" dirty="0" smtClean="0">
                <a:solidFill>
                  <a:srgbClr val="006C86"/>
                </a:solidFill>
              </a:rPr>
              <a:t>SHOW VARIABLES </a:t>
            </a:r>
            <a:r>
              <a:rPr lang="en-US" dirty="0" smtClean="0">
                <a:solidFill>
                  <a:srgbClr val="A67F59"/>
                </a:solidFill>
                <a:latin typeface="Liberation Mono"/>
              </a:rPr>
              <a:t>LIKE</a:t>
            </a:r>
            <a:r>
              <a:rPr lang="en-US" dirty="0" smtClean="0">
                <a:solidFill>
                  <a:srgbClr val="006C86"/>
                </a:solidFill>
              </a:rPr>
              <a:t> </a:t>
            </a:r>
            <a:r>
              <a:rPr lang="en-US" dirty="0" smtClean="0">
                <a:solidFill>
                  <a:srgbClr val="92D050"/>
                </a:solidFill>
              </a:rPr>
              <a:t>'</a:t>
            </a:r>
            <a:r>
              <a:rPr lang="en-US" dirty="0" err="1" smtClean="0">
                <a:solidFill>
                  <a:srgbClr val="92D050"/>
                </a:solidFill>
              </a:rPr>
              <a:t>datadir</a:t>
            </a:r>
            <a:r>
              <a:rPr lang="en-US" dirty="0" smtClean="0">
                <a:solidFill>
                  <a:srgbClr val="006C86"/>
                </a:solidFill>
              </a:rPr>
              <a:t>';</a:t>
            </a:r>
            <a:endParaRPr lang="en-US" dirty="0">
              <a:solidFill>
                <a:srgbClr val="006C86"/>
              </a:solidFill>
            </a:endParaRP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 xmlns:p14="http://schemas.microsoft.com/office/powerpoint/2010/main" val="27335079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22625</TotalTime>
  <Words>32676</Words>
  <Application>Microsoft Office PowerPoint</Application>
  <PresentationFormat>On-screen Show (4:3)</PresentationFormat>
  <Paragraphs>4276</Paragraphs>
  <Slides>503</Slides>
  <Notes>9</Notes>
  <HiddenSlides>84</HiddenSlides>
  <MMClips>0</MMClips>
  <ScaleCrop>false</ScaleCrop>
  <HeadingPairs>
    <vt:vector size="4" baseType="variant">
      <vt:variant>
        <vt:lpstr>Theme</vt:lpstr>
      </vt:variant>
      <vt:variant>
        <vt:i4>1</vt:i4>
      </vt:variant>
      <vt:variant>
        <vt:lpstr>Slide Titles</vt:lpstr>
      </vt:variant>
      <vt:variant>
        <vt:i4>503</vt:i4>
      </vt:variant>
    </vt:vector>
  </HeadingPairs>
  <TitlesOfParts>
    <vt:vector size="504"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ENGINES</vt:lpstr>
      <vt:lpstr>ENGINES</vt:lpstr>
      <vt:lpstr>SHOW ENGINES Syntax</vt:lpstr>
      <vt:lpstr>ENGINES</vt:lpstr>
      <vt:lpstr>Slide 105</vt:lpstr>
      <vt:lpstr>SHOW DATABASES Syntax</vt:lpstr>
      <vt:lpstr>Slide 107</vt:lpstr>
      <vt:lpstr>USE DATABASES Syntax</vt:lpstr>
      <vt:lpstr>Slide 109</vt:lpstr>
      <vt:lpstr>Slide 110</vt:lpstr>
      <vt:lpstr>Slide 111</vt:lpstr>
      <vt:lpstr>Slide 112</vt:lpstr>
      <vt:lpstr>Slide 113</vt:lpstr>
      <vt:lpstr>Information Functions</vt:lpstr>
      <vt:lpstr>Slide 115</vt:lpstr>
      <vt:lpstr>Slide 116</vt:lpstr>
      <vt:lpstr>Slide 117</vt:lpstr>
      <vt:lpstr>Information Functions</vt:lpstr>
      <vt:lpstr>Slide 119</vt:lpstr>
      <vt:lpstr>Slide 120</vt:lpstr>
      <vt:lpstr>Slide 121</vt:lpstr>
      <vt:lpstr>EMP &amp; DEPT Table structure</vt:lpstr>
      <vt:lpstr>SHOW COLUMNS Syntax</vt:lpstr>
      <vt:lpstr>Slide 124</vt:lpstr>
      <vt:lpstr>SHOW TABLES Syntax</vt:lpstr>
      <vt:lpstr>Slide 126</vt:lpstr>
      <vt:lpstr>SHOW TABLES STATUS Syntax</vt:lpstr>
      <vt:lpstr>Slide 128</vt:lpstr>
      <vt:lpstr>SHOW VARIABLES Syntax</vt:lpstr>
      <vt:lpstr>Slide 130</vt:lpstr>
      <vt:lpstr>Slide 131</vt:lpstr>
      <vt:lpstr>Slide 132</vt:lpstr>
      <vt:lpstr>Slide 133</vt:lpstr>
      <vt:lpstr>Slide 134</vt:lpstr>
      <vt:lpstr>SELECT CLAUSE</vt:lpstr>
      <vt:lpstr>Capabilities of    SELECT Statement</vt:lpstr>
      <vt:lpstr>Capabilities of    SELECT Statement</vt:lpstr>
      <vt:lpstr>Capabilities of    SELECT Statement</vt:lpstr>
      <vt:lpstr>Capabilities of    SELECT Statement</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There are 3 places where aggregate functions can appear in a query</vt:lpstr>
      <vt:lpstr>Slide 220</vt:lpstr>
      <vt:lpstr>Slide 221</vt:lpstr>
      <vt:lpstr>Slide 222</vt:lpstr>
      <vt:lpstr>Slide 223</vt:lpstr>
      <vt:lpstr>Slide 224</vt:lpstr>
      <vt:lpstr>There are 3 places where aggregate functions can appear in a query</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SHOW CREATE VIEW Syntax</vt:lpstr>
      <vt:lpstr>Slide 419</vt:lpstr>
      <vt:lpstr>Slide 420</vt:lpstr>
      <vt:lpstr>Slide 421</vt:lpstr>
      <vt:lpstr>Slide 422</vt:lpstr>
      <vt:lpstr>SHOW INDEX Syntax</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4478</cp:revision>
  <dcterms:created xsi:type="dcterms:W3CDTF">2015-10-09T06:09:34Z</dcterms:created>
  <dcterms:modified xsi:type="dcterms:W3CDTF">2019-09-05T01:21:12Z</dcterms:modified>
</cp:coreProperties>
</file>